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387" r:id="rId2"/>
    <p:sldId id="388" r:id="rId3"/>
    <p:sldId id="375" r:id="rId4"/>
    <p:sldId id="258" r:id="rId5"/>
    <p:sldId id="382" r:id="rId6"/>
    <p:sldId id="384" r:id="rId7"/>
    <p:sldId id="264" r:id="rId8"/>
    <p:sldId id="390" r:id="rId9"/>
    <p:sldId id="263" r:id="rId10"/>
    <p:sldId id="383" r:id="rId11"/>
    <p:sldId id="385" r:id="rId12"/>
    <p:sldId id="386" r:id="rId13"/>
    <p:sldId id="363" r:id="rId14"/>
    <p:sldId id="381" r:id="rId15"/>
    <p:sldId id="389" r:id="rId16"/>
    <p:sldId id="260" r:id="rId17"/>
    <p:sldId id="266" r:id="rId18"/>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notesView">
  <p:normalViewPr horzBarState="maximized">
    <p:restoredLeft sz="16007" autoAdjust="0"/>
    <p:restoredTop sz="94660"/>
  </p:normalViewPr>
  <p:slideViewPr>
    <p:cSldViewPr snapToGrid="0">
      <p:cViewPr varScale="1">
        <p:scale>
          <a:sx n="67" d="100"/>
          <a:sy n="67" d="100"/>
        </p:scale>
        <p:origin x="142" y="29"/>
      </p:cViewPr>
      <p:guideLst>
        <p:guide orient="horz" pos="2160"/>
        <p:guide pos="3840"/>
      </p:guideLst>
    </p:cSldViewPr>
  </p:slideViewPr>
  <p:notesTextViewPr>
    <p:cViewPr>
      <p:scale>
        <a:sx n="1" d="1"/>
        <a:sy n="1" d="1"/>
      </p:scale>
      <p:origin x="0" y="0"/>
    </p:cViewPr>
  </p:notesTextViewPr>
  <p:sorterViewPr>
    <p:cViewPr>
      <p:scale>
        <a:sx n="100" d="100"/>
        <a:sy n="100" d="100"/>
      </p:scale>
      <p:origin x="0" y="-4114"/>
    </p:cViewPr>
  </p:sorterViewPr>
  <p:notesViewPr>
    <p:cSldViewPr snapToGrid="0">
      <p:cViewPr>
        <p:scale>
          <a:sx n="76" d="100"/>
          <a:sy n="76" d="100"/>
        </p:scale>
        <p:origin x="1622" y="-9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F0F1A197-9F19-4C2C-B081-A00E79665211}" type="datetimeFigureOut">
              <a:rPr kumimoji="1" lang="ja-JP" altLang="en-US" smtClean="0"/>
              <a:t>2018/11/8</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98E18440-018F-4702-8BB0-120FEF98941F}" type="slidenum">
              <a:rPr kumimoji="1" lang="ja-JP" altLang="en-US" smtClean="0"/>
              <a:t>‹#›</a:t>
            </a:fld>
            <a:endParaRPr kumimoji="1" lang="ja-JP" altLang="en-US"/>
          </a:p>
        </p:txBody>
      </p:sp>
    </p:spTree>
    <p:extLst>
      <p:ext uri="{BB962C8B-B14F-4D97-AF65-F5344CB8AC3E}">
        <p14:creationId xmlns:p14="http://schemas.microsoft.com/office/powerpoint/2010/main" val="80423834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522514" y="4748163"/>
            <a:ext cx="5539673" cy="3884861"/>
          </a:xfrm>
        </p:spPr>
        <p:txBody>
          <a:bodyPr/>
          <a:lstStyle/>
          <a:p>
            <a:endParaRPr lang="en-US" altLang="ja-JP" sz="1800" dirty="0"/>
          </a:p>
          <a:p>
            <a:r>
              <a:rPr lang="ja-JP" altLang="en-US" sz="1800" dirty="0"/>
              <a:t>屋内・屋外シームレス場所にいるユーザーに対して</a:t>
            </a:r>
            <a:endParaRPr lang="en-US" altLang="ja-JP" sz="1800" dirty="0"/>
          </a:p>
          <a:p>
            <a:r>
              <a:rPr lang="ja-JP" altLang="en-US" sz="1800" dirty="0"/>
              <a:t>時刻・タイミングに対する</a:t>
            </a:r>
            <a:endParaRPr lang="en-US" altLang="ja-JP" sz="1800" dirty="0"/>
          </a:p>
          <a:p>
            <a:r>
              <a:rPr kumimoji="1" lang="ja-JP" altLang="en-US" sz="1800" dirty="0"/>
              <a:t>信頼性・担保性を提供する仕組み</a:t>
            </a:r>
            <a:r>
              <a:rPr lang="ja-JP" altLang="en-US" sz="1800" dirty="0"/>
              <a:t>構築を目指す。</a:t>
            </a:r>
            <a:endParaRPr lang="en-US" altLang="ja-JP" sz="1800" dirty="0"/>
          </a:p>
          <a:p>
            <a:endParaRPr kumimoji="1" lang="en-US" altLang="ja-JP" sz="1800" dirty="0"/>
          </a:p>
          <a:p>
            <a:r>
              <a:rPr kumimoji="1" lang="ja-JP" altLang="en-US" sz="1800" dirty="0"/>
              <a:t>まずは、提案の背景を説明します。</a:t>
            </a:r>
            <a:endParaRPr kumimoji="1" lang="en-US" altLang="ja-JP" sz="1800" dirty="0"/>
          </a:p>
          <a:p>
            <a:endParaRPr lang="en-US" altLang="ja-JP" sz="1800" dirty="0"/>
          </a:p>
          <a:p>
            <a:r>
              <a:rPr kumimoji="1" lang="ja-JP" altLang="en-US" sz="1800" dirty="0"/>
              <a:t>（３０）</a:t>
            </a:r>
          </a:p>
        </p:txBody>
      </p:sp>
      <p:sp>
        <p:nvSpPr>
          <p:cNvPr id="4" name="スライド番号プレースホルダー 3"/>
          <p:cNvSpPr>
            <a:spLocks noGrp="1"/>
          </p:cNvSpPr>
          <p:nvPr>
            <p:ph type="sldNum" sz="quarter" idx="5"/>
          </p:nvPr>
        </p:nvSpPr>
        <p:spPr/>
        <p:txBody>
          <a:bodyPr/>
          <a:lstStyle/>
          <a:p>
            <a:fld id="{98E18440-018F-4702-8BB0-120FEF98941F}" type="slidenum">
              <a:rPr kumimoji="1" lang="ja-JP" altLang="en-US" smtClean="0"/>
              <a:t>1</a:t>
            </a:fld>
            <a:endParaRPr kumimoji="1" lang="ja-JP" altLang="en-US"/>
          </a:p>
        </p:txBody>
      </p:sp>
    </p:spTree>
    <p:extLst>
      <p:ext uri="{BB962C8B-B14F-4D97-AF65-F5344CB8AC3E}">
        <p14:creationId xmlns:p14="http://schemas.microsoft.com/office/powerpoint/2010/main" val="1809849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15</a:t>
            </a:r>
          </a:p>
          <a:p>
            <a:r>
              <a:rPr lang="en-US" altLang="ja-JP" dirty="0"/>
              <a:t>=4.15</a:t>
            </a:r>
          </a:p>
          <a:p>
            <a:endParaRPr kumimoji="1" lang="ja-JP" altLang="en-US" dirty="0"/>
          </a:p>
        </p:txBody>
      </p:sp>
      <p:sp>
        <p:nvSpPr>
          <p:cNvPr id="4" name="スライド番号プレースホルダー 3"/>
          <p:cNvSpPr>
            <a:spLocks noGrp="1"/>
          </p:cNvSpPr>
          <p:nvPr>
            <p:ph type="sldNum" sz="quarter" idx="5"/>
          </p:nvPr>
        </p:nvSpPr>
        <p:spPr/>
        <p:txBody>
          <a:bodyPr/>
          <a:lstStyle/>
          <a:p>
            <a:fld id="{98E18440-018F-4702-8BB0-120FEF98941F}" type="slidenum">
              <a:rPr kumimoji="1" lang="ja-JP" altLang="en-US" smtClean="0"/>
              <a:t>10</a:t>
            </a:fld>
            <a:endParaRPr kumimoji="1" lang="ja-JP" altLang="en-US"/>
          </a:p>
        </p:txBody>
      </p:sp>
    </p:spTree>
    <p:extLst>
      <p:ext uri="{BB962C8B-B14F-4D97-AF65-F5344CB8AC3E}">
        <p14:creationId xmlns:p14="http://schemas.microsoft.com/office/powerpoint/2010/main" val="1661205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(15)=4.30</a:t>
            </a:r>
          </a:p>
          <a:p>
            <a:endParaRPr kumimoji="1" lang="ja-JP" altLang="en-US" dirty="0"/>
          </a:p>
        </p:txBody>
      </p:sp>
      <p:sp>
        <p:nvSpPr>
          <p:cNvPr id="4" name="スライド番号プレースホルダー 3"/>
          <p:cNvSpPr>
            <a:spLocks noGrp="1"/>
          </p:cNvSpPr>
          <p:nvPr>
            <p:ph type="sldNum" sz="quarter" idx="5"/>
          </p:nvPr>
        </p:nvSpPr>
        <p:spPr/>
        <p:txBody>
          <a:bodyPr/>
          <a:lstStyle/>
          <a:p>
            <a:fld id="{98E18440-018F-4702-8BB0-120FEF98941F}" type="slidenum">
              <a:rPr kumimoji="1" lang="ja-JP" altLang="en-US" smtClean="0"/>
              <a:t>11</a:t>
            </a:fld>
            <a:endParaRPr kumimoji="1" lang="ja-JP" altLang="en-US"/>
          </a:p>
        </p:txBody>
      </p:sp>
    </p:spTree>
    <p:extLst>
      <p:ext uri="{BB962C8B-B14F-4D97-AF65-F5344CB8AC3E}">
        <p14:creationId xmlns:p14="http://schemas.microsoft.com/office/powerpoint/2010/main" val="3314372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4" name="スライド番号プレースホルダー 3"/>
          <p:cNvSpPr>
            <a:spLocks noGrp="1"/>
          </p:cNvSpPr>
          <p:nvPr>
            <p:ph type="sldNum" sz="quarter" idx="5"/>
          </p:nvPr>
        </p:nvSpPr>
        <p:spPr/>
        <p:txBody>
          <a:bodyPr/>
          <a:lstStyle/>
          <a:p>
            <a:fld id="{98E18440-018F-4702-8BB0-120FEF98941F}" type="slidenum">
              <a:rPr kumimoji="1" lang="ja-JP" altLang="en-US" smtClean="0"/>
              <a:t>12</a:t>
            </a:fld>
            <a:endParaRPr kumimoji="1" lang="ja-JP" altLang="en-US"/>
          </a:p>
        </p:txBody>
      </p:sp>
      <p:sp>
        <p:nvSpPr>
          <p:cNvPr id="6" name="ノート プレースホルダー 5">
            <a:extLst>
              <a:ext uri="{FF2B5EF4-FFF2-40B4-BE49-F238E27FC236}">
                <a16:creationId xmlns:a16="http://schemas.microsoft.com/office/drawing/2014/main" id="{8D8C39C3-AABA-4B69-BFE3-584BEA76B35D}"/>
              </a:ext>
            </a:extLst>
          </p:cNvPr>
          <p:cNvSpPr>
            <a:spLocks noGrp="1"/>
          </p:cNvSpPr>
          <p:nvPr>
            <p:ph type="body" sz="quarter" idx="3"/>
          </p:nvPr>
        </p:nvSpPr>
        <p:spPr/>
        <p:txBody>
          <a:bodyPr/>
          <a:lstStyle/>
          <a:p>
            <a:r>
              <a:rPr lang="ja-JP" altLang="en-US" sz="1800" dirty="0"/>
              <a:t>今回の</a:t>
            </a:r>
            <a:r>
              <a:rPr lang="en-US" altLang="ja-JP" sz="1800" dirty="0"/>
              <a:t>FS</a:t>
            </a:r>
            <a:r>
              <a:rPr lang="ja-JP" altLang="en-US" sz="1800" dirty="0"/>
              <a:t>の結果は、</a:t>
            </a:r>
            <a:endParaRPr lang="en-US" altLang="ja-JP" sz="1800" dirty="0"/>
          </a:p>
          <a:p>
            <a:endParaRPr lang="en-US" altLang="ja-JP" sz="2400" b="1" dirty="0"/>
          </a:p>
          <a:p>
            <a:r>
              <a:rPr lang="ja-JP" altLang="en-US" sz="2400" b="1" dirty="0"/>
              <a:t>（仮）高精度時刻利用センター</a:t>
            </a:r>
            <a:r>
              <a:rPr lang="ja-JP" altLang="en-US" sz="1800" dirty="0"/>
              <a:t>　</a:t>
            </a:r>
            <a:endParaRPr lang="en-US" altLang="ja-JP" sz="1800" dirty="0"/>
          </a:p>
          <a:p>
            <a:endParaRPr lang="en-US" altLang="ja-JP" sz="1800" dirty="0"/>
          </a:p>
          <a:p>
            <a:r>
              <a:rPr lang="ja-JP" altLang="en-US" sz="1800" dirty="0"/>
              <a:t>なる仕組みを構築し運用されることの</a:t>
            </a:r>
            <a:endParaRPr lang="en-US" altLang="ja-JP" sz="1800" dirty="0"/>
          </a:p>
          <a:p>
            <a:endParaRPr lang="en-US" altLang="ja-JP" sz="1800" dirty="0"/>
          </a:p>
          <a:p>
            <a:endParaRPr lang="en-US" altLang="ja-JP" sz="1800" dirty="0"/>
          </a:p>
          <a:p>
            <a:r>
              <a:rPr lang="ja-JP" altLang="en-US" sz="1800" dirty="0"/>
              <a:t>一助になればと考えています。</a:t>
            </a:r>
            <a:endParaRPr lang="en-US" altLang="ja-JP" sz="1800" dirty="0"/>
          </a:p>
          <a:p>
            <a:endParaRPr lang="en-US" altLang="ja-JP" sz="1800" dirty="0"/>
          </a:p>
          <a:p>
            <a:endParaRPr lang="en-US" altLang="ja-JP" sz="1800" dirty="0"/>
          </a:p>
          <a:p>
            <a:r>
              <a:rPr lang="ja-JP" altLang="en-US" sz="1800" dirty="0"/>
              <a:t>以下の資料は、参考資料としていただければ幸いです。</a:t>
            </a:r>
            <a:endParaRPr lang="en-US" altLang="ja-JP" sz="1800" dirty="0"/>
          </a:p>
          <a:p>
            <a:endParaRPr lang="en-US" altLang="ja-JP" sz="1800" dirty="0"/>
          </a:p>
          <a:p>
            <a:r>
              <a:rPr lang="ja-JP" altLang="en-US" sz="1800" dirty="0"/>
              <a:t>ありがとうございした。</a:t>
            </a:r>
            <a:endParaRPr lang="en-US" altLang="ja-JP" sz="1800" dirty="0"/>
          </a:p>
          <a:p>
            <a:endParaRPr lang="en-US" altLang="ja-JP" sz="1800" dirty="0"/>
          </a:p>
          <a:p>
            <a:endParaRPr lang="en-US" altLang="ja-JP" sz="1800" dirty="0"/>
          </a:p>
          <a:p>
            <a:endParaRPr lang="ja-JP" altLang="en-US" sz="1800" dirty="0"/>
          </a:p>
        </p:txBody>
      </p:sp>
    </p:spTree>
    <p:extLst>
      <p:ext uri="{BB962C8B-B14F-4D97-AF65-F5344CB8AC3E}">
        <p14:creationId xmlns:p14="http://schemas.microsoft.com/office/powerpoint/2010/main" val="3126045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dirty="0">
                <a:solidFill>
                  <a:schemeClr val="tx1"/>
                </a:solidFill>
                <a:effectLst/>
                <a:latin typeface="+mn-lt"/>
                <a:ea typeface="+mn-ea"/>
                <a:cs typeface="+mn-cs"/>
              </a:rPr>
              <a:t>５</a:t>
            </a:r>
            <a:r>
              <a:rPr kumimoji="1" lang="en-US" altLang="ja-JP" sz="1200" kern="1200" dirty="0">
                <a:solidFill>
                  <a:schemeClr val="tx1"/>
                </a:solidFill>
                <a:effectLst/>
                <a:latin typeface="+mn-lt"/>
                <a:ea typeface="+mn-ea"/>
                <a:cs typeface="+mn-cs"/>
              </a:rPr>
              <a:t>G</a:t>
            </a:r>
            <a:r>
              <a:rPr kumimoji="1" lang="ja-JP" altLang="ja-JP" sz="1200" kern="1200" dirty="0">
                <a:solidFill>
                  <a:schemeClr val="tx1"/>
                </a:solidFill>
                <a:effectLst/>
                <a:latin typeface="+mn-lt"/>
                <a:ea typeface="+mn-ea"/>
                <a:cs typeface="+mn-cs"/>
              </a:rPr>
              <a:t>の通信では高精度時刻が必要なことを説明しましたが、他の分野でも高精度時刻になってきています。</a:t>
            </a:r>
          </a:p>
          <a:p>
            <a:r>
              <a:rPr kumimoji="1" lang="ja-JP" altLang="ja-JP" sz="1200" kern="1200" dirty="0">
                <a:solidFill>
                  <a:schemeClr val="tx1"/>
                </a:solidFill>
                <a:effectLst/>
                <a:latin typeface="+mn-lt"/>
                <a:ea typeface="+mn-ea"/>
                <a:cs typeface="+mn-cs"/>
              </a:rPr>
              <a:t>モノ・コトが繋がる</a:t>
            </a:r>
            <a:r>
              <a:rPr kumimoji="1" lang="en-US" altLang="ja-JP" sz="1200" kern="1200" dirty="0">
                <a:solidFill>
                  <a:schemeClr val="tx1"/>
                </a:solidFill>
                <a:effectLst/>
                <a:latin typeface="+mn-lt"/>
                <a:ea typeface="+mn-ea"/>
                <a:cs typeface="+mn-cs"/>
              </a:rPr>
              <a:t>IoT</a:t>
            </a:r>
            <a:r>
              <a:rPr kumimoji="1" lang="ja-JP" altLang="ja-JP" sz="1200" kern="1200" dirty="0">
                <a:solidFill>
                  <a:schemeClr val="tx1"/>
                </a:solidFill>
                <a:effectLst/>
                <a:latin typeface="+mn-lt"/>
                <a:ea typeface="+mn-ea"/>
                <a:cs typeface="+mn-cs"/>
              </a:rPr>
              <a:t>では、</a:t>
            </a:r>
          </a:p>
          <a:p>
            <a:r>
              <a:rPr kumimoji="1" lang="ja-JP" altLang="ja-JP" sz="1200" kern="1200" dirty="0">
                <a:solidFill>
                  <a:schemeClr val="tx1"/>
                </a:solidFill>
                <a:effectLst/>
                <a:latin typeface="+mn-lt"/>
                <a:ea typeface="+mn-ea"/>
                <a:cs typeface="+mn-cs"/>
              </a:rPr>
              <a:t>多種多様な膨大なセンサーデータを収集して、解析し、見える化し、使える</a:t>
            </a:r>
            <a:r>
              <a:rPr kumimoji="1" lang="ja-JP" altLang="ja-JP" sz="1200" kern="1200" dirty="0" err="1">
                <a:solidFill>
                  <a:schemeClr val="tx1"/>
                </a:solidFill>
                <a:effectLst/>
                <a:latin typeface="+mn-lt"/>
                <a:ea typeface="+mn-ea"/>
                <a:cs typeface="+mn-cs"/>
              </a:rPr>
              <a:t>化する</a:t>
            </a:r>
            <a:r>
              <a:rPr kumimoji="1" lang="ja-JP" altLang="ja-JP" sz="1200" kern="1200" dirty="0">
                <a:solidFill>
                  <a:schemeClr val="tx1"/>
                </a:solidFill>
                <a:effectLst/>
                <a:latin typeface="+mn-lt"/>
                <a:ea typeface="+mn-ea"/>
                <a:cs typeface="+mn-cs"/>
              </a:rPr>
              <a:t>ことが</a:t>
            </a:r>
            <a:r>
              <a:rPr kumimoji="1" lang="en-US" altLang="ja-JP" sz="1200" kern="1200" dirty="0">
                <a:solidFill>
                  <a:schemeClr val="tx1"/>
                </a:solidFill>
                <a:effectLst/>
                <a:latin typeface="+mn-lt"/>
                <a:ea typeface="+mn-ea"/>
                <a:cs typeface="+mn-cs"/>
              </a:rPr>
              <a:t>IoT</a:t>
            </a:r>
            <a:r>
              <a:rPr kumimoji="1" lang="ja-JP" altLang="ja-JP" sz="1200" kern="1200" dirty="0">
                <a:solidFill>
                  <a:schemeClr val="tx1"/>
                </a:solidFill>
                <a:effectLst/>
                <a:latin typeface="+mn-lt"/>
                <a:ea typeface="+mn-ea"/>
                <a:cs typeface="+mn-cs"/>
              </a:rPr>
              <a:t>の中で重要な部分です。そのデータの</a:t>
            </a:r>
            <a:r>
              <a:rPr kumimoji="1" lang="en-US" altLang="ja-JP" sz="1200" kern="1200" dirty="0">
                <a:solidFill>
                  <a:schemeClr val="tx1"/>
                </a:solidFill>
                <a:effectLst/>
                <a:latin typeface="+mn-lt"/>
                <a:ea typeface="+mn-ea"/>
                <a:cs typeface="+mn-cs"/>
              </a:rPr>
              <a:t>3</a:t>
            </a:r>
            <a:r>
              <a:rPr kumimoji="1" lang="ja-JP" altLang="ja-JP" sz="1200" kern="1200" dirty="0">
                <a:solidFill>
                  <a:schemeClr val="tx1"/>
                </a:solidFill>
                <a:effectLst/>
                <a:latin typeface="+mn-lt"/>
                <a:ea typeface="+mn-ea"/>
                <a:cs typeface="+mn-cs"/>
              </a:rPr>
              <a:t>大要素は　【</a:t>
            </a:r>
            <a:r>
              <a:rPr kumimoji="1" lang="en-US" altLang="ja-JP" sz="1200" kern="1200" dirty="0">
                <a:solidFill>
                  <a:schemeClr val="tx1"/>
                </a:solidFill>
                <a:effectLst/>
                <a:latin typeface="+mn-lt"/>
                <a:ea typeface="+mn-ea"/>
                <a:cs typeface="+mn-cs"/>
              </a:rPr>
              <a:t>ID</a:t>
            </a:r>
            <a:r>
              <a:rPr kumimoji="1" lang="ja-JP" altLang="ja-JP" sz="1200" kern="1200" dirty="0">
                <a:solidFill>
                  <a:schemeClr val="tx1"/>
                </a:solidFill>
                <a:effectLst/>
                <a:latin typeface="+mn-lt"/>
                <a:ea typeface="+mn-ea"/>
                <a:cs typeface="+mn-cs"/>
              </a:rPr>
              <a:t>】・【時間】・【データ】です。データ解析の７０％以をバラバラな時間をそろえる作業が行われています。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E02B62B5-94C5-46E5-A293-7E7761F9C6FA}" type="slidenum">
              <a:rPr kumimoji="1" lang="ja-JP" altLang="en-US" smtClean="0"/>
              <a:t>13</a:t>
            </a:fld>
            <a:endParaRPr kumimoji="1" lang="ja-JP" altLang="en-US"/>
          </a:p>
        </p:txBody>
      </p:sp>
    </p:spTree>
    <p:extLst>
      <p:ext uri="{BB962C8B-B14F-4D97-AF65-F5344CB8AC3E}">
        <p14:creationId xmlns:p14="http://schemas.microsoft.com/office/powerpoint/2010/main" val="40480344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すべてのモノがネットワークに繋がる時代ですが、</a:t>
            </a:r>
          </a:p>
          <a:p>
            <a:r>
              <a:rPr kumimoji="1" lang="ja-JP" altLang="en-US" dirty="0"/>
              <a:t>つなげる為の通信は、５</a:t>
            </a:r>
            <a:r>
              <a:rPr kumimoji="1" lang="en-US" altLang="ja-JP" dirty="0"/>
              <a:t>G</a:t>
            </a:r>
            <a:r>
              <a:rPr kumimoji="1" lang="ja-JP" altLang="en-US" dirty="0"/>
              <a:t>が主体となります。５</a:t>
            </a:r>
            <a:r>
              <a:rPr kumimoji="1" lang="en-US" altLang="ja-JP" dirty="0"/>
              <a:t>G</a:t>
            </a:r>
            <a:r>
              <a:rPr kumimoji="1" lang="ja-JP" altLang="en-US" dirty="0"/>
              <a:t>では、</a:t>
            </a:r>
          </a:p>
          <a:p>
            <a:r>
              <a:rPr kumimoji="1" lang="ja-JP" altLang="en-US" dirty="0"/>
              <a:t>大容量・低遅延の次世代通信を実現する為、１マイクロ秒以下の同期が必要。</a:t>
            </a:r>
          </a:p>
          <a:p>
            <a:r>
              <a:rPr kumimoji="1" lang="ja-JP" altLang="en-US" dirty="0"/>
              <a:t>すべての基地局には、</a:t>
            </a:r>
            <a:r>
              <a:rPr kumimoji="1" lang="en-US" altLang="ja-JP" dirty="0"/>
              <a:t>GNSS</a:t>
            </a:r>
            <a:r>
              <a:rPr kumimoji="1" lang="ja-JP" altLang="en-US" dirty="0"/>
              <a:t>受信機が内臓されています。たくさんの小型基地局が必要な屋内の対策が課題です。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E02B62B5-94C5-46E5-A293-7E7761F9C6FA}" type="slidenum">
              <a:rPr kumimoji="1" lang="ja-JP" altLang="en-US" smtClean="0"/>
              <a:t>14</a:t>
            </a:fld>
            <a:endParaRPr kumimoji="1" lang="ja-JP" altLang="en-US"/>
          </a:p>
        </p:txBody>
      </p:sp>
    </p:spTree>
    <p:extLst>
      <p:ext uri="{BB962C8B-B14F-4D97-AF65-F5344CB8AC3E}">
        <p14:creationId xmlns:p14="http://schemas.microsoft.com/office/powerpoint/2010/main" val="201405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8E18440-018F-4702-8BB0-120FEF98941F}" type="slidenum">
              <a:rPr kumimoji="1" lang="ja-JP" altLang="en-US" smtClean="0"/>
              <a:t>15</a:t>
            </a:fld>
            <a:endParaRPr kumimoji="1" lang="ja-JP" altLang="en-US"/>
          </a:p>
        </p:txBody>
      </p:sp>
    </p:spTree>
    <p:extLst>
      <p:ext uri="{BB962C8B-B14F-4D97-AF65-F5344CB8AC3E}">
        <p14:creationId xmlns:p14="http://schemas.microsoft.com/office/powerpoint/2010/main" val="1082265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8E18440-018F-4702-8BB0-120FEF98941F}" type="slidenum">
              <a:rPr kumimoji="1" lang="ja-JP" altLang="en-US" smtClean="0"/>
              <a:t>16</a:t>
            </a:fld>
            <a:endParaRPr kumimoji="1" lang="ja-JP" altLang="en-US"/>
          </a:p>
        </p:txBody>
      </p:sp>
    </p:spTree>
    <p:extLst>
      <p:ext uri="{BB962C8B-B14F-4D97-AF65-F5344CB8AC3E}">
        <p14:creationId xmlns:p14="http://schemas.microsoft.com/office/powerpoint/2010/main" val="4209518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8E18440-018F-4702-8BB0-120FEF98941F}" type="slidenum">
              <a:rPr kumimoji="1" lang="ja-JP" altLang="en-US" smtClean="0"/>
              <a:t>17</a:t>
            </a:fld>
            <a:endParaRPr kumimoji="1" lang="ja-JP" altLang="en-US"/>
          </a:p>
        </p:txBody>
      </p:sp>
    </p:spTree>
    <p:extLst>
      <p:ext uri="{BB962C8B-B14F-4D97-AF65-F5344CB8AC3E}">
        <p14:creationId xmlns:p14="http://schemas.microsoft.com/office/powerpoint/2010/main" val="1435382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391886" y="4778308"/>
            <a:ext cx="5916486" cy="3884861"/>
          </a:xfrm>
        </p:spPr>
        <p:txBody>
          <a:bodyPr/>
          <a:lstStyle/>
          <a:p>
            <a:r>
              <a:rPr lang="ja-JP" altLang="en-US" sz="2800" dirty="0"/>
              <a:t>高精度時刻とは、</a:t>
            </a:r>
            <a:endParaRPr lang="en-US" altLang="ja-JP" sz="2800" dirty="0"/>
          </a:p>
          <a:p>
            <a:r>
              <a:rPr lang="ja-JP" altLang="en-US" sz="2800" dirty="0"/>
              <a:t>受信機から出力される</a:t>
            </a:r>
            <a:endParaRPr lang="en-US" altLang="ja-JP" sz="2800" dirty="0"/>
          </a:p>
          <a:p>
            <a:r>
              <a:rPr lang="ja-JP" altLang="en-US" sz="2800" dirty="0"/>
              <a:t>時刻と１</a:t>
            </a:r>
            <a:r>
              <a:rPr lang="en-US" altLang="ja-JP" sz="2800" dirty="0"/>
              <a:t>PPS</a:t>
            </a:r>
            <a:r>
              <a:rPr lang="ja-JP" altLang="en-US" sz="2800" dirty="0"/>
              <a:t>というパルス信号</a:t>
            </a:r>
            <a:endParaRPr lang="en-US" altLang="ja-JP" sz="2800" dirty="0"/>
          </a:p>
          <a:p>
            <a:endParaRPr kumimoji="1" lang="en-US" altLang="ja-JP" sz="2800" dirty="0"/>
          </a:p>
          <a:p>
            <a:r>
              <a:rPr lang="ja-JP" altLang="en-US" sz="2800" dirty="0"/>
              <a:t>（１５）＝４５</a:t>
            </a:r>
            <a:endParaRPr kumimoji="1" lang="en-US" altLang="ja-JP" sz="2800" dirty="0"/>
          </a:p>
        </p:txBody>
      </p:sp>
      <p:sp>
        <p:nvSpPr>
          <p:cNvPr id="4" name="スライド番号プレースホルダー 3"/>
          <p:cNvSpPr>
            <a:spLocks noGrp="1"/>
          </p:cNvSpPr>
          <p:nvPr>
            <p:ph type="sldNum" sz="quarter" idx="5"/>
          </p:nvPr>
        </p:nvSpPr>
        <p:spPr/>
        <p:txBody>
          <a:bodyPr/>
          <a:lstStyle/>
          <a:p>
            <a:fld id="{98E18440-018F-4702-8BB0-120FEF98941F}" type="slidenum">
              <a:rPr kumimoji="1" lang="ja-JP" altLang="en-US" smtClean="0"/>
              <a:t>2</a:t>
            </a:fld>
            <a:endParaRPr kumimoji="1" lang="ja-JP" altLang="en-US"/>
          </a:p>
        </p:txBody>
      </p:sp>
    </p:spTree>
    <p:extLst>
      <p:ext uri="{BB962C8B-B14F-4D97-AF65-F5344CB8AC3E}">
        <p14:creationId xmlns:p14="http://schemas.microsoft.com/office/powerpoint/2010/main" val="4130657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391886" y="4748163"/>
            <a:ext cx="5670301" cy="3884861"/>
          </a:xfrm>
        </p:spPr>
        <p:txBody>
          <a:bodyPr/>
          <a:lstStyle/>
          <a:p>
            <a:r>
              <a:rPr lang="ja-JP" altLang="en-US" sz="1400" dirty="0"/>
              <a:t>タイムスタンプとの違いは、タイムスタンプは、文章の改ざんされていないことを証明するのを目的</a:t>
            </a:r>
            <a:endParaRPr lang="en-US" altLang="ja-JP" sz="1400" dirty="0"/>
          </a:p>
          <a:p>
            <a:endParaRPr kumimoji="1" lang="en-US" altLang="ja-JP" sz="1400" dirty="0"/>
          </a:p>
          <a:p>
            <a:r>
              <a:rPr lang="ja-JP" altLang="en-US" sz="2000" dirty="0"/>
              <a:t>本提案の時刻のユーザーは、</a:t>
            </a:r>
            <a:endParaRPr lang="en-US" altLang="ja-JP" sz="2000" dirty="0"/>
          </a:p>
          <a:p>
            <a:endParaRPr lang="en-US" altLang="ja-JP" sz="1600" b="1" dirty="0">
              <a:solidFill>
                <a:srgbClr val="FF0000"/>
              </a:solidFill>
            </a:endParaRPr>
          </a:p>
          <a:p>
            <a:r>
              <a:rPr lang="ja-JP" altLang="en-US" sz="2000" b="1" dirty="0">
                <a:solidFill>
                  <a:srgbClr val="FF0000"/>
                </a:solidFill>
              </a:rPr>
              <a:t>黄色枠のユーザーにおけるまさに</a:t>
            </a:r>
            <a:r>
              <a:rPr lang="en-US" altLang="ja-JP" sz="2000" b="1" dirty="0">
                <a:solidFill>
                  <a:srgbClr val="FF0000"/>
                </a:solidFill>
              </a:rPr>
              <a:t>SoCety5.0</a:t>
            </a:r>
          </a:p>
          <a:p>
            <a:endParaRPr lang="en-US" altLang="ja-JP" sz="1800" dirty="0"/>
          </a:p>
          <a:p>
            <a:r>
              <a:rPr lang="ja-JP" altLang="en-US" sz="1800" dirty="0"/>
              <a:t>そこでは、信頼性を担保できる仕組みが必要！</a:t>
            </a:r>
            <a:endParaRPr lang="en-US" altLang="ja-JP" sz="1800" dirty="0"/>
          </a:p>
          <a:p>
            <a:endParaRPr lang="en-US" altLang="ja-JP" sz="1400" dirty="0"/>
          </a:p>
          <a:p>
            <a:endParaRPr lang="en-US" altLang="ja-JP" sz="1400" dirty="0"/>
          </a:p>
          <a:p>
            <a:endParaRPr lang="en-US" altLang="ja-JP" sz="1400" dirty="0"/>
          </a:p>
          <a:p>
            <a:r>
              <a:rPr lang="ja-JP" altLang="en-US" sz="1400" dirty="0"/>
              <a:t>（３０）＝１．１５</a:t>
            </a:r>
            <a:endParaRPr lang="en-US" altLang="ja-JP" sz="1400" dirty="0"/>
          </a:p>
        </p:txBody>
      </p:sp>
      <p:sp>
        <p:nvSpPr>
          <p:cNvPr id="4" name="スライド番号プレースホルダー 3"/>
          <p:cNvSpPr>
            <a:spLocks noGrp="1"/>
          </p:cNvSpPr>
          <p:nvPr>
            <p:ph type="sldNum" sz="quarter" idx="5"/>
          </p:nvPr>
        </p:nvSpPr>
        <p:spPr/>
        <p:txBody>
          <a:bodyPr/>
          <a:lstStyle/>
          <a:p>
            <a:fld id="{98E18440-018F-4702-8BB0-120FEF98941F}" type="slidenum">
              <a:rPr kumimoji="1" lang="ja-JP" altLang="en-US" smtClean="0"/>
              <a:t>3</a:t>
            </a:fld>
            <a:endParaRPr kumimoji="1" lang="ja-JP" altLang="en-US"/>
          </a:p>
        </p:txBody>
      </p:sp>
    </p:spTree>
    <p:extLst>
      <p:ext uri="{BB962C8B-B14F-4D97-AF65-F5344CB8AC3E}">
        <p14:creationId xmlns:p14="http://schemas.microsoft.com/office/powerpoint/2010/main" val="3126617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361742" y="4615054"/>
            <a:ext cx="5720754" cy="3884861"/>
          </a:xfrm>
        </p:spPr>
        <p:txBody>
          <a:bodyPr/>
          <a:lstStyle/>
          <a:p>
            <a:endParaRPr lang="en-US" altLang="ja-JP" sz="1600" dirty="0"/>
          </a:p>
          <a:p>
            <a:r>
              <a:rPr kumimoji="1" lang="ja-JP" altLang="en-US" sz="1600" dirty="0"/>
              <a:t>なぜ、</a:t>
            </a:r>
            <a:r>
              <a:rPr kumimoji="1" lang="ja-JP" altLang="en-US" sz="1600" dirty="0" err="1"/>
              <a:t>み</a:t>
            </a:r>
            <a:r>
              <a:rPr kumimoji="1" lang="ja-JP" altLang="en-US" sz="1600" dirty="0"/>
              <a:t>ちびきな時刻と他の時刻システムとの関係性を示す。</a:t>
            </a:r>
            <a:endParaRPr kumimoji="1" lang="en-US" altLang="ja-JP" sz="1600" dirty="0"/>
          </a:p>
          <a:p>
            <a:endParaRPr kumimoji="1" lang="en-US" altLang="ja-JP" sz="1600" dirty="0"/>
          </a:p>
          <a:p>
            <a:r>
              <a:rPr kumimoji="1" lang="ja-JP" altLang="en-US" sz="1600" dirty="0"/>
              <a:t>各システム</a:t>
            </a:r>
            <a:r>
              <a:rPr lang="ja-JP" altLang="en-US" sz="1600" dirty="0"/>
              <a:t>は、</a:t>
            </a:r>
            <a:r>
              <a:rPr lang="en-US" altLang="ja-JP" sz="1600" dirty="0"/>
              <a:t>GPS</a:t>
            </a:r>
            <a:r>
              <a:rPr lang="ja-JP" altLang="en-US" sz="1600" dirty="0"/>
              <a:t>を中心につながっています。</a:t>
            </a:r>
            <a:endParaRPr kumimoji="1" lang="en-US" altLang="ja-JP" sz="1600" dirty="0"/>
          </a:p>
          <a:p>
            <a:endParaRPr kumimoji="1" lang="en-US" altLang="ja-JP" sz="1600" dirty="0"/>
          </a:p>
          <a:p>
            <a:r>
              <a:rPr lang="en-US" altLang="ja-JP" sz="1600" b="1" dirty="0">
                <a:solidFill>
                  <a:srgbClr val="FF0000"/>
                </a:solidFill>
              </a:rPr>
              <a:t>GPS</a:t>
            </a:r>
            <a:r>
              <a:rPr lang="ja-JP" altLang="en-US" sz="1600" b="1" dirty="0">
                <a:solidFill>
                  <a:srgbClr val="FF0000"/>
                </a:solidFill>
              </a:rPr>
              <a:t>の時刻利用では、その信号利用についての担保する仕組みは、無い！</a:t>
            </a:r>
            <a:endParaRPr lang="en-US" altLang="ja-JP" sz="1600" b="1" dirty="0">
              <a:solidFill>
                <a:srgbClr val="FF0000"/>
              </a:solidFill>
            </a:endParaRPr>
          </a:p>
          <a:p>
            <a:endParaRPr kumimoji="1" lang="en-US" altLang="ja-JP" sz="1600" dirty="0"/>
          </a:p>
          <a:p>
            <a:r>
              <a:rPr kumimoji="1" lang="ja-JP" altLang="en-US" sz="1600" b="1" dirty="0"/>
              <a:t>みちびきを</a:t>
            </a:r>
            <a:r>
              <a:rPr lang="ja-JP" altLang="en-US" sz="1600" b="1" dirty="0"/>
              <a:t>利用するユーザーに利用の担保する仕組みを構築すれば</a:t>
            </a:r>
            <a:endParaRPr lang="en-US" altLang="ja-JP" sz="1600" b="1" dirty="0"/>
          </a:p>
          <a:p>
            <a:r>
              <a:rPr lang="ja-JP" altLang="en-US" sz="1600" b="1" dirty="0"/>
              <a:t>その意味は大きい！</a:t>
            </a:r>
            <a:endParaRPr lang="en-US" altLang="ja-JP" sz="1600" b="1" dirty="0"/>
          </a:p>
          <a:p>
            <a:endParaRPr lang="en-US" altLang="ja-JP" sz="1600" dirty="0"/>
          </a:p>
          <a:p>
            <a:r>
              <a:rPr lang="ja-JP" altLang="en-US" sz="1600" b="1" dirty="0"/>
              <a:t>まさに、</a:t>
            </a:r>
            <a:r>
              <a:rPr lang="ja-JP" altLang="en-US" sz="1600" b="1" dirty="0">
                <a:solidFill>
                  <a:srgbClr val="FF0000"/>
                </a:solidFill>
              </a:rPr>
              <a:t>独自の衛星システムを持ったことで、できることだと思います。</a:t>
            </a:r>
            <a:endParaRPr lang="en-US" altLang="ja-JP" sz="1600" b="1" dirty="0">
              <a:solidFill>
                <a:srgbClr val="FF0000"/>
              </a:solidFill>
            </a:endParaRPr>
          </a:p>
          <a:p>
            <a:endParaRPr lang="en-US" altLang="ja-JP" sz="1600" dirty="0"/>
          </a:p>
          <a:p>
            <a:endParaRPr kumimoji="1" lang="en-US" altLang="ja-JP" sz="1600" dirty="0"/>
          </a:p>
          <a:p>
            <a:r>
              <a:rPr lang="en-US" altLang="ja-JP" sz="1600" dirty="0"/>
              <a:t>(</a:t>
            </a:r>
            <a:r>
              <a:rPr lang="ja-JP" altLang="en-US" sz="1600" dirty="0"/>
              <a:t>３０）＝１</a:t>
            </a:r>
            <a:r>
              <a:rPr lang="en-US" altLang="ja-JP" sz="1600" dirty="0"/>
              <a:t>.45</a:t>
            </a:r>
          </a:p>
          <a:p>
            <a:endParaRPr kumimoji="1" lang="en-US" altLang="ja-JP" sz="1600" dirty="0"/>
          </a:p>
        </p:txBody>
      </p:sp>
      <p:sp>
        <p:nvSpPr>
          <p:cNvPr id="4" name="スライド番号プレースホルダー 3"/>
          <p:cNvSpPr>
            <a:spLocks noGrp="1"/>
          </p:cNvSpPr>
          <p:nvPr>
            <p:ph type="sldNum" sz="quarter" idx="5"/>
          </p:nvPr>
        </p:nvSpPr>
        <p:spPr/>
        <p:txBody>
          <a:bodyPr/>
          <a:lstStyle/>
          <a:p>
            <a:fld id="{98E18440-018F-4702-8BB0-120FEF98941F}" type="slidenum">
              <a:rPr kumimoji="1" lang="ja-JP" altLang="en-US" smtClean="0"/>
              <a:t>4</a:t>
            </a:fld>
            <a:endParaRPr kumimoji="1" lang="ja-JP" altLang="en-US"/>
          </a:p>
        </p:txBody>
      </p:sp>
    </p:spTree>
    <p:extLst>
      <p:ext uri="{BB962C8B-B14F-4D97-AF65-F5344CB8AC3E}">
        <p14:creationId xmlns:p14="http://schemas.microsoft.com/office/powerpoint/2010/main" val="2609611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422031" y="4748163"/>
            <a:ext cx="5893358" cy="3884861"/>
          </a:xfrm>
        </p:spPr>
        <p:txBody>
          <a:bodyPr/>
          <a:lstStyle/>
          <a:p>
            <a:r>
              <a:rPr kumimoji="1" lang="ja-JP" altLang="en-US" sz="1800" b="1" dirty="0"/>
              <a:t>屋外だけでなく、屋内でも</a:t>
            </a:r>
            <a:endParaRPr kumimoji="1" lang="en-US" altLang="ja-JP" sz="1800" b="1" dirty="0"/>
          </a:p>
          <a:p>
            <a:r>
              <a:rPr kumimoji="1" lang="ja-JP" altLang="en-US" sz="1800" b="1" dirty="0"/>
              <a:t>同じ</a:t>
            </a:r>
            <a:r>
              <a:rPr kumimoji="1" lang="en-US" altLang="ja-JP" sz="1800" b="1" dirty="0"/>
              <a:t>GPS</a:t>
            </a:r>
            <a:r>
              <a:rPr kumimoji="1" lang="ja-JP" altLang="en-US" sz="1800" b="1" dirty="0"/>
              <a:t>受信機で同じ精度を実現できる</a:t>
            </a:r>
            <a:endParaRPr kumimoji="1" lang="en-US" altLang="ja-JP" sz="1800" b="1" dirty="0"/>
          </a:p>
          <a:p>
            <a:r>
              <a:rPr kumimoji="1" lang="ja-JP" altLang="en-US" sz="1800" b="1" dirty="0"/>
              <a:t>技術開発も目途が立っています。</a:t>
            </a:r>
            <a:r>
              <a:rPr kumimoji="1" lang="en-US" altLang="ja-JP" sz="1800" b="1" dirty="0"/>
              <a:t>IPNT</a:t>
            </a:r>
            <a:r>
              <a:rPr kumimoji="1" lang="ja-JP" altLang="en-US" sz="1800" b="1" dirty="0"/>
              <a:t>といいます。</a:t>
            </a:r>
            <a:endParaRPr kumimoji="1" lang="en-US" altLang="ja-JP" sz="1800" b="1" dirty="0"/>
          </a:p>
          <a:p>
            <a:endParaRPr lang="en-US" altLang="ja-JP" sz="1800" b="1" dirty="0"/>
          </a:p>
          <a:p>
            <a:r>
              <a:rPr kumimoji="1" lang="ja-JP" altLang="en-US" sz="1800" b="1" dirty="0"/>
              <a:t>本提案では、屋外のみちびき信号だけではなく、</a:t>
            </a:r>
            <a:endParaRPr kumimoji="1" lang="en-US" altLang="ja-JP" sz="1800" b="1" dirty="0"/>
          </a:p>
          <a:p>
            <a:r>
              <a:rPr lang="en-US" altLang="ja-JP" sz="1800" b="1" dirty="0"/>
              <a:t>IPNT</a:t>
            </a:r>
            <a:r>
              <a:rPr lang="ja-JP" altLang="en-US" sz="1800" b="1" dirty="0"/>
              <a:t>も</a:t>
            </a:r>
            <a:r>
              <a:rPr kumimoji="1" lang="ja-JP" altLang="en-US" sz="1800" b="1" dirty="0"/>
              <a:t>含めた、</a:t>
            </a:r>
            <a:endParaRPr kumimoji="1" lang="en-US" altLang="ja-JP" sz="1800" b="1" dirty="0"/>
          </a:p>
          <a:p>
            <a:r>
              <a:rPr kumimoji="1" lang="ja-JP" altLang="en-US" sz="2400" b="1" dirty="0">
                <a:solidFill>
                  <a:srgbClr val="FF0000"/>
                </a:solidFill>
              </a:rPr>
              <a:t>シームレスでの高精度時刻利用を範囲</a:t>
            </a:r>
            <a:endParaRPr kumimoji="1" lang="en-US" altLang="ja-JP" sz="2400" b="1" dirty="0">
              <a:solidFill>
                <a:srgbClr val="FF0000"/>
              </a:solidFill>
            </a:endParaRPr>
          </a:p>
          <a:p>
            <a:r>
              <a:rPr kumimoji="1" lang="ja-JP" altLang="en-US" sz="1800" b="1" dirty="0"/>
              <a:t>としている。</a:t>
            </a:r>
            <a:endParaRPr kumimoji="1" lang="en-US" altLang="ja-JP" sz="1800" b="1" dirty="0"/>
          </a:p>
          <a:p>
            <a:endParaRPr lang="en-US" altLang="ja-JP" sz="1400" dirty="0"/>
          </a:p>
          <a:p>
            <a:r>
              <a:rPr kumimoji="1" lang="en-US" altLang="ja-JP" sz="1400" dirty="0"/>
              <a:t>(15)=</a:t>
            </a:r>
            <a:r>
              <a:rPr lang="en-US" altLang="ja-JP" sz="1400" dirty="0"/>
              <a:t>2</a:t>
            </a:r>
          </a:p>
          <a:p>
            <a:endParaRPr kumimoji="1" lang="en-US" altLang="ja-JP" sz="1400" dirty="0"/>
          </a:p>
        </p:txBody>
      </p:sp>
      <p:sp>
        <p:nvSpPr>
          <p:cNvPr id="4" name="スライド番号プレースホルダー 3"/>
          <p:cNvSpPr>
            <a:spLocks noGrp="1"/>
          </p:cNvSpPr>
          <p:nvPr>
            <p:ph type="sldNum" sz="quarter" idx="5"/>
          </p:nvPr>
        </p:nvSpPr>
        <p:spPr/>
        <p:txBody>
          <a:bodyPr/>
          <a:lstStyle/>
          <a:p>
            <a:fld id="{98E18440-018F-4702-8BB0-120FEF98941F}" type="slidenum">
              <a:rPr kumimoji="1" lang="ja-JP" altLang="en-US" smtClean="0"/>
              <a:t>5</a:t>
            </a:fld>
            <a:endParaRPr kumimoji="1" lang="ja-JP" altLang="en-US"/>
          </a:p>
        </p:txBody>
      </p:sp>
      <p:sp>
        <p:nvSpPr>
          <p:cNvPr id="5" name="テキスト ボックス 4">
            <a:extLst>
              <a:ext uri="{FF2B5EF4-FFF2-40B4-BE49-F238E27FC236}">
                <a16:creationId xmlns:a16="http://schemas.microsoft.com/office/drawing/2014/main" id="{AE27D762-E33B-41B0-B281-6F53436C0925}"/>
              </a:ext>
            </a:extLst>
          </p:cNvPr>
          <p:cNvSpPr txBox="1"/>
          <p:nvPr/>
        </p:nvSpPr>
        <p:spPr>
          <a:xfrm>
            <a:off x="2336242" y="7209692"/>
            <a:ext cx="1313180" cy="769441"/>
          </a:xfrm>
          <a:prstGeom prst="rect">
            <a:avLst/>
          </a:prstGeom>
          <a:noFill/>
        </p:spPr>
        <p:txBody>
          <a:bodyPr wrap="none" rtlCol="0">
            <a:spAutoFit/>
          </a:bodyPr>
          <a:lstStyle/>
          <a:p>
            <a:r>
              <a:rPr kumimoji="1" lang="ja-JP" altLang="en-US" sz="4400" dirty="0"/>
              <a:t>読む</a:t>
            </a:r>
          </a:p>
        </p:txBody>
      </p:sp>
    </p:spTree>
    <p:extLst>
      <p:ext uri="{BB962C8B-B14F-4D97-AF65-F5344CB8AC3E}">
        <p14:creationId xmlns:p14="http://schemas.microsoft.com/office/powerpoint/2010/main" val="2426565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346668" y="4748163"/>
            <a:ext cx="6069205" cy="3884861"/>
          </a:xfrm>
        </p:spPr>
        <p:txBody>
          <a:bodyPr/>
          <a:lstStyle/>
          <a:p>
            <a:r>
              <a:rPr kumimoji="1" lang="ja-JP" altLang="en-US" sz="2000" dirty="0"/>
              <a:t>まとめます。</a:t>
            </a:r>
            <a:endParaRPr kumimoji="1" lang="en-US" altLang="ja-JP" sz="2000" dirty="0"/>
          </a:p>
          <a:p>
            <a:endParaRPr lang="en-US" altLang="ja-JP" sz="2000" dirty="0"/>
          </a:p>
          <a:p>
            <a:r>
              <a:rPr kumimoji="1" lang="ja-JP" altLang="en-US" sz="2000" dirty="0"/>
              <a:t>時刻ユーザーは、</a:t>
            </a:r>
            <a:r>
              <a:rPr lang="ja-JP" altLang="en-US" sz="2000" dirty="0"/>
              <a:t>多岐に渡り、</a:t>
            </a:r>
            <a:endParaRPr lang="en-US" altLang="ja-JP" sz="2000" dirty="0"/>
          </a:p>
          <a:p>
            <a:r>
              <a:rPr kumimoji="1" lang="ja-JP" altLang="en-US" sz="2000" dirty="0"/>
              <a:t>まさに国が掲げる</a:t>
            </a:r>
            <a:r>
              <a:rPr kumimoji="1" lang="en-US" altLang="ja-JP" sz="2000" b="1" dirty="0">
                <a:solidFill>
                  <a:srgbClr val="FF0000"/>
                </a:solidFill>
              </a:rPr>
              <a:t>Society5.0</a:t>
            </a:r>
            <a:r>
              <a:rPr kumimoji="1" lang="ja-JP" altLang="en-US" sz="2000" b="1" dirty="0">
                <a:solidFill>
                  <a:srgbClr val="FF0000"/>
                </a:solidFill>
              </a:rPr>
              <a:t>そのもの</a:t>
            </a:r>
            <a:r>
              <a:rPr kumimoji="1" lang="ja-JP" altLang="en-US" sz="2000" dirty="0"/>
              <a:t>。</a:t>
            </a:r>
            <a:endParaRPr kumimoji="1" lang="en-US" altLang="ja-JP" sz="2000" dirty="0"/>
          </a:p>
          <a:p>
            <a:endParaRPr lang="en-US" altLang="ja-JP" sz="2000" dirty="0"/>
          </a:p>
          <a:p>
            <a:r>
              <a:rPr lang="ja-JP" altLang="en-US" sz="2000" dirty="0">
                <a:solidFill>
                  <a:srgbClr val="FF0000"/>
                </a:solidFill>
              </a:rPr>
              <a:t>高精度時刻とタイミング</a:t>
            </a:r>
            <a:r>
              <a:rPr kumimoji="1" lang="ja-JP" altLang="en-US" sz="2000" dirty="0"/>
              <a:t>は、</a:t>
            </a:r>
            <a:endParaRPr kumimoji="1" lang="en-US" altLang="ja-JP" sz="2000" dirty="0"/>
          </a:p>
          <a:p>
            <a:endParaRPr lang="en-US" altLang="ja-JP" sz="2000" dirty="0"/>
          </a:p>
          <a:p>
            <a:r>
              <a:rPr kumimoji="1" lang="ja-JP" altLang="en-US" sz="2000" dirty="0"/>
              <a:t>それらの</a:t>
            </a:r>
            <a:r>
              <a:rPr kumimoji="1" lang="ja-JP" altLang="en-US" sz="2000" b="1" dirty="0">
                <a:solidFill>
                  <a:srgbClr val="FF0000"/>
                </a:solidFill>
              </a:rPr>
              <a:t>システムの根幹を支えるもの</a:t>
            </a:r>
            <a:r>
              <a:rPr kumimoji="1" lang="ja-JP" altLang="en-US" sz="2000" dirty="0"/>
              <a:t>であり</a:t>
            </a:r>
            <a:endParaRPr kumimoji="1" lang="en-US" altLang="ja-JP" sz="2000" dirty="0"/>
          </a:p>
          <a:p>
            <a:endParaRPr lang="en-US" altLang="ja-JP" sz="2000" dirty="0"/>
          </a:p>
          <a:p>
            <a:r>
              <a:rPr lang="ja-JP" altLang="en-US" sz="2000" dirty="0"/>
              <a:t>利用普及に</a:t>
            </a:r>
            <a:r>
              <a:rPr kumimoji="1" lang="ja-JP" altLang="en-US" sz="2000" b="1" dirty="0"/>
              <a:t>時刻利用ユーザーに</a:t>
            </a:r>
            <a:r>
              <a:rPr lang="ja-JP" altLang="en-US" sz="2000" b="1" dirty="0"/>
              <a:t>信頼性</a:t>
            </a:r>
            <a:r>
              <a:rPr kumimoji="1" lang="ja-JP" altLang="en-US" sz="2000" dirty="0"/>
              <a:t>・</a:t>
            </a:r>
            <a:r>
              <a:rPr kumimoji="1" lang="ja-JP" altLang="en-US" sz="2000" b="1" dirty="0"/>
              <a:t>担保性</a:t>
            </a:r>
            <a:r>
              <a:rPr kumimoji="1" lang="ja-JP" altLang="en-US" sz="2000" dirty="0"/>
              <a:t>を</a:t>
            </a:r>
            <a:endParaRPr kumimoji="1" lang="en-US" altLang="ja-JP" sz="2000" dirty="0"/>
          </a:p>
          <a:p>
            <a:r>
              <a:rPr kumimoji="1" lang="ja-JP" altLang="en-US" sz="2000" dirty="0"/>
              <a:t>与える仕組みを構築</a:t>
            </a:r>
            <a:r>
              <a:rPr lang="ja-JP" altLang="en-US" sz="2000" dirty="0"/>
              <a:t>することが肝心</a:t>
            </a:r>
            <a:endParaRPr kumimoji="1" lang="en-US" altLang="ja-JP" sz="2000" dirty="0"/>
          </a:p>
          <a:p>
            <a:endParaRPr lang="en-US" altLang="ja-JP" sz="2000" dirty="0"/>
          </a:p>
          <a:p>
            <a:r>
              <a:rPr kumimoji="1" lang="en-US" altLang="ja-JP" sz="2000" dirty="0"/>
              <a:t>(30)=2.30</a:t>
            </a:r>
          </a:p>
          <a:p>
            <a:endParaRPr kumimoji="1" lang="en-US" altLang="ja-JP" sz="2000" dirty="0"/>
          </a:p>
        </p:txBody>
      </p:sp>
      <p:sp>
        <p:nvSpPr>
          <p:cNvPr id="4" name="スライド番号プレースホルダー 3"/>
          <p:cNvSpPr>
            <a:spLocks noGrp="1"/>
          </p:cNvSpPr>
          <p:nvPr>
            <p:ph type="sldNum" sz="quarter" idx="5"/>
          </p:nvPr>
        </p:nvSpPr>
        <p:spPr/>
        <p:txBody>
          <a:bodyPr/>
          <a:lstStyle/>
          <a:p>
            <a:fld id="{98E18440-018F-4702-8BB0-120FEF98941F}" type="slidenum">
              <a:rPr kumimoji="1" lang="ja-JP" altLang="en-US" smtClean="0"/>
              <a:t>6</a:t>
            </a:fld>
            <a:endParaRPr kumimoji="1" lang="ja-JP" altLang="en-US"/>
          </a:p>
        </p:txBody>
      </p:sp>
    </p:spTree>
    <p:extLst>
      <p:ext uri="{BB962C8B-B14F-4D97-AF65-F5344CB8AC3E}">
        <p14:creationId xmlns:p14="http://schemas.microsoft.com/office/powerpoint/2010/main" val="895480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10073" y="4831212"/>
            <a:ext cx="5936427" cy="3884861"/>
          </a:xfrm>
        </p:spPr>
        <p:txBody>
          <a:bodyPr/>
          <a:lstStyle/>
          <a:p>
            <a:endParaRPr lang="en-US" altLang="ja-JP" sz="1400" dirty="0"/>
          </a:p>
          <a:p>
            <a:r>
              <a:rPr lang="ja-JP" altLang="en-US" sz="1400" dirty="0"/>
              <a:t>時刻利用の担保・保証の</a:t>
            </a:r>
            <a:r>
              <a:rPr lang="ja-JP" altLang="en-US" sz="1400" dirty="0" err="1"/>
              <a:t>仕組みをを構築</a:t>
            </a:r>
            <a:r>
              <a:rPr lang="ja-JP" altLang="en-US" sz="1400" dirty="0"/>
              <a:t>することが最終目標です。</a:t>
            </a:r>
            <a:endParaRPr lang="en-US" altLang="ja-JP" sz="1400" dirty="0"/>
          </a:p>
          <a:p>
            <a:r>
              <a:rPr lang="ja-JP" altLang="en-US" sz="1800" b="1" dirty="0"/>
              <a:t>高精度時刻利用センター的</a:t>
            </a:r>
            <a:r>
              <a:rPr lang="ja-JP" altLang="en-US" sz="1400" dirty="0"/>
              <a:t>なものをイメージしています</a:t>
            </a:r>
            <a:endParaRPr lang="en-US" altLang="ja-JP" sz="1400" dirty="0"/>
          </a:p>
          <a:p>
            <a:endParaRPr lang="ja-JP" altLang="ja-JP" sz="1400" dirty="0"/>
          </a:p>
          <a:p>
            <a:r>
              <a:rPr lang="ja-JP" altLang="en-US" sz="1400" b="1" dirty="0">
                <a:solidFill>
                  <a:srgbClr val="FF0000"/>
                </a:solidFill>
              </a:rPr>
              <a:t>ユーザー範囲は、屋外～屋内まで含んだシームレスです。</a:t>
            </a:r>
            <a:endParaRPr lang="en-US" altLang="ja-JP" sz="1400" b="1" dirty="0">
              <a:solidFill>
                <a:srgbClr val="FF0000"/>
              </a:solidFill>
            </a:endParaRPr>
          </a:p>
          <a:p>
            <a:endParaRPr lang="en-US" altLang="ja-JP" sz="1400" dirty="0"/>
          </a:p>
          <a:p>
            <a:r>
              <a:rPr lang="ja-JP" altLang="en-US" sz="1400" dirty="0"/>
              <a:t>＊（我々が</a:t>
            </a:r>
            <a:r>
              <a:rPr lang="ja-JP" altLang="ja-JP" sz="1400" dirty="0"/>
              <a:t>時刻精度を（我々が）制御できる訳ではないので、</a:t>
            </a:r>
            <a:endParaRPr lang="en-US" altLang="ja-JP" sz="1400" dirty="0"/>
          </a:p>
          <a:p>
            <a:r>
              <a:rPr lang="ja-JP" altLang="ja-JP" sz="1600" b="1" dirty="0"/>
              <a:t>高精度なモニタリングに徹</a:t>
            </a:r>
            <a:r>
              <a:rPr lang="ja-JP" altLang="en-US" sz="1600" b="1" dirty="0"/>
              <a:t>することで</a:t>
            </a:r>
            <a:endParaRPr lang="ja-JP" altLang="ja-JP" sz="1600" b="1" dirty="0"/>
          </a:p>
          <a:p>
            <a:r>
              <a:rPr lang="ja-JP" altLang="ja-JP" sz="1600" b="1" dirty="0"/>
              <a:t>利用担保性を</a:t>
            </a:r>
            <a:r>
              <a:rPr lang="ja-JP" altLang="en-US" sz="1600" b="1" dirty="0"/>
              <a:t>提供できる仕組みが</a:t>
            </a:r>
            <a:r>
              <a:rPr lang="ja-JP" altLang="ja-JP" sz="1600" b="1" dirty="0"/>
              <a:t>構築する事を目的とする。</a:t>
            </a:r>
            <a:r>
              <a:rPr lang="ja-JP" altLang="en-US" sz="1400" dirty="0"/>
              <a:t>）</a:t>
            </a:r>
            <a:endParaRPr lang="en-US" altLang="ja-JP" sz="1400" dirty="0"/>
          </a:p>
          <a:p>
            <a:endParaRPr lang="ja-JP" altLang="ja-JP" sz="1400" dirty="0"/>
          </a:p>
          <a:p>
            <a:endParaRPr kumimoji="1" lang="ja-JP" altLang="en-US" dirty="0"/>
          </a:p>
        </p:txBody>
      </p:sp>
      <p:sp>
        <p:nvSpPr>
          <p:cNvPr id="4" name="スライド番号プレースホルダー 3"/>
          <p:cNvSpPr>
            <a:spLocks noGrp="1"/>
          </p:cNvSpPr>
          <p:nvPr>
            <p:ph type="sldNum" sz="quarter" idx="5"/>
          </p:nvPr>
        </p:nvSpPr>
        <p:spPr/>
        <p:txBody>
          <a:bodyPr/>
          <a:lstStyle/>
          <a:p>
            <a:fld id="{98E18440-018F-4702-8BB0-120FEF98941F}" type="slidenum">
              <a:rPr kumimoji="1" lang="ja-JP" altLang="en-US" smtClean="0"/>
              <a:t>7</a:t>
            </a:fld>
            <a:endParaRPr kumimoji="1" lang="ja-JP" altLang="en-US" dirty="0"/>
          </a:p>
        </p:txBody>
      </p:sp>
    </p:spTree>
    <p:extLst>
      <p:ext uri="{BB962C8B-B14F-4D97-AF65-F5344CB8AC3E}">
        <p14:creationId xmlns:p14="http://schemas.microsoft.com/office/powerpoint/2010/main" val="3703373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400" dirty="0"/>
              <a:t>時刻利用センター設置の効果としては、</a:t>
            </a:r>
            <a:endParaRPr lang="en-US" altLang="ja-JP" sz="1400" dirty="0"/>
          </a:p>
          <a:p>
            <a:endParaRPr kumimoji="1" lang="en-US" altLang="ja-JP" sz="1400" dirty="0"/>
          </a:p>
          <a:p>
            <a:r>
              <a:rPr lang="ja-JP" altLang="en-US" sz="1400" dirty="0"/>
              <a:t>時刻専用の受信機は、</a:t>
            </a:r>
            <a:r>
              <a:rPr lang="en-US" altLang="ja-JP" sz="1400" dirty="0"/>
              <a:t>TRAIM</a:t>
            </a:r>
            <a:r>
              <a:rPr lang="ja-JP" altLang="en-US" sz="1400" dirty="0"/>
              <a:t>という自己診断機能を持っている。</a:t>
            </a:r>
            <a:endParaRPr lang="en-US" altLang="ja-JP" sz="1400" dirty="0"/>
          </a:p>
          <a:p>
            <a:r>
              <a:rPr kumimoji="1" lang="ja-JP" altLang="en-US" sz="1400" dirty="0"/>
              <a:t>それですら、</a:t>
            </a:r>
            <a:r>
              <a:rPr kumimoji="1" lang="ja-JP" altLang="en-US" sz="1400" b="1" dirty="0"/>
              <a:t>衛星信号の担保性には及んでいないのですが</a:t>
            </a:r>
            <a:r>
              <a:rPr kumimoji="1" lang="ja-JP" altLang="en-US" sz="1400" dirty="0"/>
              <a:t>、</a:t>
            </a:r>
            <a:endParaRPr kumimoji="1" lang="en-US" altLang="ja-JP" sz="1400" dirty="0"/>
          </a:p>
          <a:p>
            <a:endParaRPr lang="en-US" altLang="ja-JP" sz="1400" dirty="0"/>
          </a:p>
          <a:p>
            <a:r>
              <a:rPr kumimoji="1" lang="ja-JP" altLang="en-US" sz="1400" b="1" dirty="0"/>
              <a:t>これからの時刻ユーザー</a:t>
            </a:r>
            <a:r>
              <a:rPr kumimoji="1" lang="ja-JP" altLang="en-US" sz="1400" dirty="0"/>
              <a:t>は、すそ野が広く専用受信機でない一般的な受信機が時刻同期端末として利用されることを想定しています。</a:t>
            </a:r>
            <a:endParaRPr kumimoji="1" lang="en-US" altLang="ja-JP" sz="1400" dirty="0"/>
          </a:p>
          <a:p>
            <a:endParaRPr lang="en-US" altLang="ja-JP" sz="1400" dirty="0"/>
          </a:p>
          <a:p>
            <a:r>
              <a:rPr kumimoji="1" lang="ja-JP" altLang="en-US" sz="1400" dirty="0"/>
              <a:t>そうなるとさらに外部のしくみとして、</a:t>
            </a:r>
            <a:r>
              <a:rPr lang="ja-JP" altLang="en-US" sz="1400" dirty="0"/>
              <a:t>こういった</a:t>
            </a:r>
            <a:endParaRPr kumimoji="1" lang="en-US" altLang="ja-JP" sz="1400" dirty="0"/>
          </a:p>
          <a:p>
            <a:r>
              <a:rPr kumimoji="1" lang="ja-JP" altLang="en-US" sz="1400" dirty="0"/>
              <a:t>仕組みがますます重要となってきます。</a:t>
            </a:r>
            <a:endParaRPr kumimoji="1" lang="en-US" altLang="ja-JP" sz="1400" dirty="0"/>
          </a:p>
          <a:p>
            <a:endParaRPr lang="en-US" altLang="ja-JP" sz="1400" dirty="0"/>
          </a:p>
          <a:p>
            <a:endParaRPr lang="en-US" altLang="ja-JP" sz="1400" dirty="0"/>
          </a:p>
          <a:p>
            <a:endParaRPr lang="en-US" altLang="ja-JP" sz="1400" dirty="0"/>
          </a:p>
          <a:p>
            <a:r>
              <a:rPr kumimoji="1" lang="en-US" altLang="ja-JP" sz="1400" dirty="0"/>
              <a:t>(15)=3.15</a:t>
            </a:r>
          </a:p>
          <a:p>
            <a:endParaRPr kumimoji="1" lang="en-US" altLang="ja-JP" sz="1400" dirty="0"/>
          </a:p>
        </p:txBody>
      </p:sp>
      <p:sp>
        <p:nvSpPr>
          <p:cNvPr id="4" name="スライド番号プレースホルダー 3"/>
          <p:cNvSpPr>
            <a:spLocks noGrp="1"/>
          </p:cNvSpPr>
          <p:nvPr>
            <p:ph type="sldNum" sz="quarter" idx="5"/>
          </p:nvPr>
        </p:nvSpPr>
        <p:spPr/>
        <p:txBody>
          <a:bodyPr/>
          <a:lstStyle/>
          <a:p>
            <a:fld id="{98E18440-018F-4702-8BB0-120FEF98941F}" type="slidenum">
              <a:rPr kumimoji="1" lang="ja-JP" altLang="en-US" smtClean="0"/>
              <a:t>8</a:t>
            </a:fld>
            <a:endParaRPr kumimoji="1" lang="ja-JP" altLang="en-US"/>
          </a:p>
        </p:txBody>
      </p:sp>
      <p:sp>
        <p:nvSpPr>
          <p:cNvPr id="5" name="テキスト ボックス 4">
            <a:extLst>
              <a:ext uri="{FF2B5EF4-FFF2-40B4-BE49-F238E27FC236}">
                <a16:creationId xmlns:a16="http://schemas.microsoft.com/office/drawing/2014/main" id="{2BC62D01-4307-482F-9FB5-5076ACA9E46E}"/>
              </a:ext>
            </a:extLst>
          </p:cNvPr>
          <p:cNvSpPr txBox="1"/>
          <p:nvPr/>
        </p:nvSpPr>
        <p:spPr>
          <a:xfrm>
            <a:off x="2215662" y="7993464"/>
            <a:ext cx="2262158" cy="923330"/>
          </a:xfrm>
          <a:prstGeom prst="rect">
            <a:avLst/>
          </a:prstGeom>
          <a:noFill/>
        </p:spPr>
        <p:txBody>
          <a:bodyPr wrap="none" rtlCol="0">
            <a:spAutoFit/>
          </a:bodyPr>
          <a:lstStyle/>
          <a:p>
            <a:r>
              <a:rPr kumimoji="1" lang="ja-JP" altLang="en-US" sz="5400" dirty="0"/>
              <a:t>飛ばす</a:t>
            </a:r>
          </a:p>
        </p:txBody>
      </p:sp>
    </p:spTree>
    <p:extLst>
      <p:ext uri="{BB962C8B-B14F-4D97-AF65-F5344CB8AC3E}">
        <p14:creationId xmlns:p14="http://schemas.microsoft.com/office/powerpoint/2010/main" val="2197900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487344" y="4748163"/>
            <a:ext cx="5853165" cy="3884861"/>
          </a:xfrm>
        </p:spPr>
        <p:txBody>
          <a:bodyPr/>
          <a:lstStyle/>
          <a:p>
            <a:r>
              <a:rPr kumimoji="1" lang="ja-JP" altLang="en-US" sz="1600" dirty="0"/>
              <a:t>今年度は</a:t>
            </a:r>
            <a:r>
              <a:rPr kumimoji="1" lang="en-US" altLang="ja-JP" sz="1600" dirty="0"/>
              <a:t>3</a:t>
            </a:r>
            <a:r>
              <a:rPr kumimoji="1" lang="ja-JP" altLang="en-US" sz="1600" dirty="0" err="1"/>
              <a:t>つの</a:t>
            </a:r>
            <a:r>
              <a:rPr kumimoji="1" lang="ja-JP" altLang="en-US" sz="1600" dirty="0"/>
              <a:t>作業を行います</a:t>
            </a:r>
            <a:endParaRPr kumimoji="1" lang="en-US" altLang="ja-JP" sz="1600" dirty="0"/>
          </a:p>
          <a:p>
            <a:endParaRPr kumimoji="1" lang="en-US" altLang="ja-JP" sz="1600" dirty="0"/>
          </a:p>
          <a:p>
            <a:r>
              <a:rPr lang="ja-JP" altLang="en-US" sz="1800" dirty="0"/>
              <a:t>①実際の利活用の当事者を集めて</a:t>
            </a:r>
            <a:endParaRPr lang="en-US" altLang="ja-JP" sz="1800" dirty="0"/>
          </a:p>
          <a:p>
            <a:r>
              <a:rPr lang="ja-JP" altLang="en-US" sz="1800" b="1" dirty="0"/>
              <a:t>普及面から見た仕組みを検討する場＝検討会を設置します。</a:t>
            </a:r>
            <a:endParaRPr lang="en-US" altLang="ja-JP" sz="1800" b="1" dirty="0"/>
          </a:p>
          <a:p>
            <a:endParaRPr lang="en-US" altLang="ja-JP" sz="1600" b="1" dirty="0"/>
          </a:p>
          <a:p>
            <a:r>
              <a:rPr lang="ja-JP" altLang="en-US" sz="1800" b="1" dirty="0"/>
              <a:t>②受信機端での時刻比較の有効を中心に</a:t>
            </a:r>
            <a:endParaRPr lang="en-US" altLang="ja-JP" sz="1800" b="1" dirty="0"/>
          </a:p>
          <a:p>
            <a:r>
              <a:rPr lang="ja-JP" altLang="en-US" sz="1800" b="1" dirty="0"/>
              <a:t>それぞれの信号から得られるさらに有効なデータは、何か？</a:t>
            </a:r>
            <a:endParaRPr lang="en-US" altLang="ja-JP" sz="1800" b="1" dirty="0"/>
          </a:p>
          <a:p>
            <a:r>
              <a:rPr lang="ja-JP" altLang="en-US" sz="1800" b="1" dirty="0"/>
              <a:t>を実証実験を通じて探ります、</a:t>
            </a:r>
            <a:endParaRPr lang="en-US" altLang="ja-JP" sz="1800" b="1" dirty="0"/>
          </a:p>
          <a:p>
            <a:endParaRPr lang="en-US" altLang="ja-JP" sz="1600" dirty="0"/>
          </a:p>
          <a:p>
            <a:endParaRPr lang="en-US" altLang="ja-JP" sz="1600" dirty="0"/>
          </a:p>
          <a:p>
            <a:endParaRPr lang="en-US" altLang="ja-JP" sz="1600" b="1" dirty="0"/>
          </a:p>
          <a:p>
            <a:r>
              <a:rPr lang="ja-JP" altLang="en-US" sz="1800" b="1" dirty="0"/>
              <a:t>③検討した結果の有効データは、</a:t>
            </a:r>
            <a:endParaRPr lang="en-US" altLang="ja-JP" sz="1800" b="1" dirty="0"/>
          </a:p>
          <a:p>
            <a:r>
              <a:rPr lang="ja-JP" altLang="en-US" sz="1800" b="1" dirty="0"/>
              <a:t>　社団</a:t>
            </a:r>
            <a:r>
              <a:rPr lang="en-US" altLang="ja-JP" sz="1800" b="1" dirty="0"/>
              <a:t>HP</a:t>
            </a:r>
            <a:r>
              <a:rPr lang="ja-JP" altLang="en-US" sz="1800" b="1" dirty="0"/>
              <a:t>で閲覧するシステム構築を予定しています。</a:t>
            </a:r>
            <a:endParaRPr lang="en-US" altLang="ja-JP" sz="1800" b="1" dirty="0"/>
          </a:p>
          <a:p>
            <a:endParaRPr lang="en-US" altLang="ja-JP" sz="1600" b="1" dirty="0"/>
          </a:p>
          <a:p>
            <a:r>
              <a:rPr lang="en-US" altLang="ja-JP" sz="1600" b="1" dirty="0"/>
              <a:t>(45)=4</a:t>
            </a:r>
          </a:p>
          <a:p>
            <a:endParaRPr lang="en-US" altLang="ja-JP" sz="1600" b="1" dirty="0"/>
          </a:p>
          <a:p>
            <a:endParaRPr lang="en-US" altLang="ja-JP" sz="1600" b="1" dirty="0"/>
          </a:p>
          <a:p>
            <a:endParaRPr kumimoji="1" lang="en-US" altLang="ja-JP" sz="1400" dirty="0"/>
          </a:p>
        </p:txBody>
      </p:sp>
      <p:sp>
        <p:nvSpPr>
          <p:cNvPr id="4" name="スライド番号プレースホルダー 3"/>
          <p:cNvSpPr>
            <a:spLocks noGrp="1"/>
          </p:cNvSpPr>
          <p:nvPr>
            <p:ph type="sldNum" sz="quarter" idx="5"/>
          </p:nvPr>
        </p:nvSpPr>
        <p:spPr/>
        <p:txBody>
          <a:bodyPr/>
          <a:lstStyle/>
          <a:p>
            <a:fld id="{98E18440-018F-4702-8BB0-120FEF98941F}" type="slidenum">
              <a:rPr kumimoji="1" lang="ja-JP" altLang="en-US" smtClean="0"/>
              <a:t>9</a:t>
            </a:fld>
            <a:endParaRPr kumimoji="1" lang="ja-JP" altLang="en-US"/>
          </a:p>
        </p:txBody>
      </p:sp>
    </p:spTree>
    <p:extLst>
      <p:ext uri="{BB962C8B-B14F-4D97-AF65-F5344CB8AC3E}">
        <p14:creationId xmlns:p14="http://schemas.microsoft.com/office/powerpoint/2010/main" val="3399758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006E65-A801-47CB-8B0A-361FA220450C}"/>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497B2839-CE2B-402C-AE18-D203E33BB9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CF447145-D5FB-47C4-9230-1E3FE08985C8}"/>
              </a:ext>
            </a:extLst>
          </p:cNvPr>
          <p:cNvSpPr>
            <a:spLocks noGrp="1"/>
          </p:cNvSpPr>
          <p:nvPr>
            <p:ph type="dt" sz="half" idx="10"/>
          </p:nvPr>
        </p:nvSpPr>
        <p:spPr/>
        <p:txBody>
          <a:bodyPr/>
          <a:lstStyle/>
          <a:p>
            <a:fld id="{15A4CE0F-B549-4BCE-AC77-5596505FAE6B}" type="datetimeFigureOut">
              <a:rPr kumimoji="1" lang="ja-JP" altLang="en-US" smtClean="0"/>
              <a:t>2018/11/8</a:t>
            </a:fld>
            <a:endParaRPr kumimoji="1" lang="ja-JP" altLang="en-US"/>
          </a:p>
        </p:txBody>
      </p:sp>
      <p:sp>
        <p:nvSpPr>
          <p:cNvPr id="5" name="フッター プレースホルダー 4">
            <a:extLst>
              <a:ext uri="{FF2B5EF4-FFF2-40B4-BE49-F238E27FC236}">
                <a16:creationId xmlns:a16="http://schemas.microsoft.com/office/drawing/2014/main" id="{CFEBEC06-0C7F-453D-AA5B-030E7072C53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9F8D67E-D6DE-41A8-B87F-02583CE6712C}"/>
              </a:ext>
            </a:extLst>
          </p:cNvPr>
          <p:cNvSpPr>
            <a:spLocks noGrp="1"/>
          </p:cNvSpPr>
          <p:nvPr>
            <p:ph type="sldNum" sz="quarter" idx="12"/>
          </p:nvPr>
        </p:nvSpPr>
        <p:spPr/>
        <p:txBody>
          <a:bodyPr/>
          <a:lstStyle/>
          <a:p>
            <a:fld id="{A5188BD9-959A-4295-ACC9-7319340BAF9C}" type="slidenum">
              <a:rPr kumimoji="1" lang="ja-JP" altLang="en-US" smtClean="0"/>
              <a:t>‹#›</a:t>
            </a:fld>
            <a:endParaRPr kumimoji="1" lang="ja-JP" altLang="en-US"/>
          </a:p>
        </p:txBody>
      </p:sp>
    </p:spTree>
    <p:extLst>
      <p:ext uri="{BB962C8B-B14F-4D97-AF65-F5344CB8AC3E}">
        <p14:creationId xmlns:p14="http://schemas.microsoft.com/office/powerpoint/2010/main" val="3469360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90EE87-CACC-40B2-A59E-67E7E16B5C8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72A11C1-2836-4BE7-A4A3-D6A01CBB2FA6}"/>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8DA104D-9648-4D7D-98DA-4A4B92538AD6}"/>
              </a:ext>
            </a:extLst>
          </p:cNvPr>
          <p:cNvSpPr>
            <a:spLocks noGrp="1"/>
          </p:cNvSpPr>
          <p:nvPr>
            <p:ph type="dt" sz="half" idx="10"/>
          </p:nvPr>
        </p:nvSpPr>
        <p:spPr/>
        <p:txBody>
          <a:bodyPr/>
          <a:lstStyle/>
          <a:p>
            <a:fld id="{15A4CE0F-B549-4BCE-AC77-5596505FAE6B}" type="datetimeFigureOut">
              <a:rPr kumimoji="1" lang="ja-JP" altLang="en-US" smtClean="0"/>
              <a:t>2018/11/8</a:t>
            </a:fld>
            <a:endParaRPr kumimoji="1" lang="ja-JP" altLang="en-US"/>
          </a:p>
        </p:txBody>
      </p:sp>
      <p:sp>
        <p:nvSpPr>
          <p:cNvPr id="5" name="フッター プレースホルダー 4">
            <a:extLst>
              <a:ext uri="{FF2B5EF4-FFF2-40B4-BE49-F238E27FC236}">
                <a16:creationId xmlns:a16="http://schemas.microsoft.com/office/drawing/2014/main" id="{F47BBBC9-5AE8-4435-B473-B367EADB010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EB5C9EA-A360-4322-81EC-0AAAA591E088}"/>
              </a:ext>
            </a:extLst>
          </p:cNvPr>
          <p:cNvSpPr>
            <a:spLocks noGrp="1"/>
          </p:cNvSpPr>
          <p:nvPr>
            <p:ph type="sldNum" sz="quarter" idx="12"/>
          </p:nvPr>
        </p:nvSpPr>
        <p:spPr/>
        <p:txBody>
          <a:bodyPr/>
          <a:lstStyle/>
          <a:p>
            <a:fld id="{A5188BD9-959A-4295-ACC9-7319340BAF9C}" type="slidenum">
              <a:rPr kumimoji="1" lang="ja-JP" altLang="en-US" smtClean="0"/>
              <a:t>‹#›</a:t>
            </a:fld>
            <a:endParaRPr kumimoji="1" lang="ja-JP" altLang="en-US"/>
          </a:p>
        </p:txBody>
      </p:sp>
    </p:spTree>
    <p:extLst>
      <p:ext uri="{BB962C8B-B14F-4D97-AF65-F5344CB8AC3E}">
        <p14:creationId xmlns:p14="http://schemas.microsoft.com/office/powerpoint/2010/main" val="1679308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383C8D96-60FA-45BB-A787-2EFF2086D53A}"/>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EA775B5-E0B0-47EC-9E64-1CF799778BFB}"/>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A9B03FF-515C-4699-8479-F1D90725E432}"/>
              </a:ext>
            </a:extLst>
          </p:cNvPr>
          <p:cNvSpPr>
            <a:spLocks noGrp="1"/>
          </p:cNvSpPr>
          <p:nvPr>
            <p:ph type="dt" sz="half" idx="10"/>
          </p:nvPr>
        </p:nvSpPr>
        <p:spPr/>
        <p:txBody>
          <a:bodyPr/>
          <a:lstStyle/>
          <a:p>
            <a:fld id="{15A4CE0F-B549-4BCE-AC77-5596505FAE6B}" type="datetimeFigureOut">
              <a:rPr kumimoji="1" lang="ja-JP" altLang="en-US" smtClean="0"/>
              <a:t>2018/11/8</a:t>
            </a:fld>
            <a:endParaRPr kumimoji="1" lang="ja-JP" altLang="en-US"/>
          </a:p>
        </p:txBody>
      </p:sp>
      <p:sp>
        <p:nvSpPr>
          <p:cNvPr id="5" name="フッター プレースホルダー 4">
            <a:extLst>
              <a:ext uri="{FF2B5EF4-FFF2-40B4-BE49-F238E27FC236}">
                <a16:creationId xmlns:a16="http://schemas.microsoft.com/office/drawing/2014/main" id="{5C856263-9AC6-4D0A-89A5-7397930A02D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FAD101B-6AC5-4D50-8E37-6F379697FAFC}"/>
              </a:ext>
            </a:extLst>
          </p:cNvPr>
          <p:cNvSpPr>
            <a:spLocks noGrp="1"/>
          </p:cNvSpPr>
          <p:nvPr>
            <p:ph type="sldNum" sz="quarter" idx="12"/>
          </p:nvPr>
        </p:nvSpPr>
        <p:spPr/>
        <p:txBody>
          <a:bodyPr/>
          <a:lstStyle/>
          <a:p>
            <a:fld id="{A5188BD9-959A-4295-ACC9-7319340BAF9C}" type="slidenum">
              <a:rPr kumimoji="1" lang="ja-JP" altLang="en-US" smtClean="0"/>
              <a:t>‹#›</a:t>
            </a:fld>
            <a:endParaRPr kumimoji="1" lang="ja-JP" altLang="en-US"/>
          </a:p>
        </p:txBody>
      </p:sp>
    </p:spTree>
    <p:extLst>
      <p:ext uri="{BB962C8B-B14F-4D97-AF65-F5344CB8AC3E}">
        <p14:creationId xmlns:p14="http://schemas.microsoft.com/office/powerpoint/2010/main" val="894345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B16008-D7E3-4674-BD8F-08359AED234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0ACF70D-B2F5-4D1A-A1A5-D4AC8C0A7924}"/>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B838C4B-1969-47E9-B711-C9596642410E}"/>
              </a:ext>
            </a:extLst>
          </p:cNvPr>
          <p:cNvSpPr>
            <a:spLocks noGrp="1"/>
          </p:cNvSpPr>
          <p:nvPr>
            <p:ph type="dt" sz="half" idx="10"/>
          </p:nvPr>
        </p:nvSpPr>
        <p:spPr/>
        <p:txBody>
          <a:bodyPr/>
          <a:lstStyle/>
          <a:p>
            <a:fld id="{15A4CE0F-B549-4BCE-AC77-5596505FAE6B}" type="datetimeFigureOut">
              <a:rPr kumimoji="1" lang="ja-JP" altLang="en-US" smtClean="0"/>
              <a:t>2018/11/8</a:t>
            </a:fld>
            <a:endParaRPr kumimoji="1" lang="ja-JP" altLang="en-US"/>
          </a:p>
        </p:txBody>
      </p:sp>
      <p:sp>
        <p:nvSpPr>
          <p:cNvPr id="5" name="フッター プレースホルダー 4">
            <a:extLst>
              <a:ext uri="{FF2B5EF4-FFF2-40B4-BE49-F238E27FC236}">
                <a16:creationId xmlns:a16="http://schemas.microsoft.com/office/drawing/2014/main" id="{F423F39D-F094-4CEA-ACAF-218AC526CFA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9E15CE0-F0E6-4570-A75C-D6554AC1F20B}"/>
              </a:ext>
            </a:extLst>
          </p:cNvPr>
          <p:cNvSpPr>
            <a:spLocks noGrp="1"/>
          </p:cNvSpPr>
          <p:nvPr>
            <p:ph type="sldNum" sz="quarter" idx="12"/>
          </p:nvPr>
        </p:nvSpPr>
        <p:spPr/>
        <p:txBody>
          <a:bodyPr/>
          <a:lstStyle/>
          <a:p>
            <a:fld id="{A5188BD9-959A-4295-ACC9-7319340BAF9C}" type="slidenum">
              <a:rPr kumimoji="1" lang="ja-JP" altLang="en-US" smtClean="0"/>
              <a:t>‹#›</a:t>
            </a:fld>
            <a:endParaRPr kumimoji="1" lang="ja-JP" altLang="en-US"/>
          </a:p>
        </p:txBody>
      </p:sp>
    </p:spTree>
    <p:extLst>
      <p:ext uri="{BB962C8B-B14F-4D97-AF65-F5344CB8AC3E}">
        <p14:creationId xmlns:p14="http://schemas.microsoft.com/office/powerpoint/2010/main" val="2172384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269533-F1AC-4A69-A6C4-40260423249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B786548-4E92-4450-8302-A35519E756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AE300FA4-E886-4F92-B892-C54DB9E6B620}"/>
              </a:ext>
            </a:extLst>
          </p:cNvPr>
          <p:cNvSpPr>
            <a:spLocks noGrp="1"/>
          </p:cNvSpPr>
          <p:nvPr>
            <p:ph type="dt" sz="half" idx="10"/>
          </p:nvPr>
        </p:nvSpPr>
        <p:spPr/>
        <p:txBody>
          <a:bodyPr/>
          <a:lstStyle/>
          <a:p>
            <a:fld id="{15A4CE0F-B549-4BCE-AC77-5596505FAE6B}" type="datetimeFigureOut">
              <a:rPr kumimoji="1" lang="ja-JP" altLang="en-US" smtClean="0"/>
              <a:t>2018/11/8</a:t>
            </a:fld>
            <a:endParaRPr kumimoji="1" lang="ja-JP" altLang="en-US"/>
          </a:p>
        </p:txBody>
      </p:sp>
      <p:sp>
        <p:nvSpPr>
          <p:cNvPr id="5" name="フッター プレースホルダー 4">
            <a:extLst>
              <a:ext uri="{FF2B5EF4-FFF2-40B4-BE49-F238E27FC236}">
                <a16:creationId xmlns:a16="http://schemas.microsoft.com/office/drawing/2014/main" id="{86D42F46-26A0-4140-9590-C136E9FB1C8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3588BE9-9160-425D-A2EC-1595B39DB992}"/>
              </a:ext>
            </a:extLst>
          </p:cNvPr>
          <p:cNvSpPr>
            <a:spLocks noGrp="1"/>
          </p:cNvSpPr>
          <p:nvPr>
            <p:ph type="sldNum" sz="quarter" idx="12"/>
          </p:nvPr>
        </p:nvSpPr>
        <p:spPr/>
        <p:txBody>
          <a:bodyPr/>
          <a:lstStyle/>
          <a:p>
            <a:fld id="{A5188BD9-959A-4295-ACC9-7319340BAF9C}" type="slidenum">
              <a:rPr kumimoji="1" lang="ja-JP" altLang="en-US" smtClean="0"/>
              <a:t>‹#›</a:t>
            </a:fld>
            <a:endParaRPr kumimoji="1" lang="ja-JP" altLang="en-US"/>
          </a:p>
        </p:txBody>
      </p:sp>
    </p:spTree>
    <p:extLst>
      <p:ext uri="{BB962C8B-B14F-4D97-AF65-F5344CB8AC3E}">
        <p14:creationId xmlns:p14="http://schemas.microsoft.com/office/powerpoint/2010/main" val="500380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3B866F-3131-4E37-BF73-399A5A011C6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9991620-BE0B-4137-83F7-EE3A63DBD3A5}"/>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0AEDF056-8D5F-49C4-8CA7-AC21F9E19F99}"/>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33E0BA3D-709C-4F9C-977C-CAB535474AC4}"/>
              </a:ext>
            </a:extLst>
          </p:cNvPr>
          <p:cNvSpPr>
            <a:spLocks noGrp="1"/>
          </p:cNvSpPr>
          <p:nvPr>
            <p:ph type="dt" sz="half" idx="10"/>
          </p:nvPr>
        </p:nvSpPr>
        <p:spPr/>
        <p:txBody>
          <a:bodyPr/>
          <a:lstStyle/>
          <a:p>
            <a:fld id="{15A4CE0F-B549-4BCE-AC77-5596505FAE6B}" type="datetimeFigureOut">
              <a:rPr kumimoji="1" lang="ja-JP" altLang="en-US" smtClean="0"/>
              <a:t>2018/11/8</a:t>
            </a:fld>
            <a:endParaRPr kumimoji="1" lang="ja-JP" altLang="en-US"/>
          </a:p>
        </p:txBody>
      </p:sp>
      <p:sp>
        <p:nvSpPr>
          <p:cNvPr id="6" name="フッター プレースホルダー 5">
            <a:extLst>
              <a:ext uri="{FF2B5EF4-FFF2-40B4-BE49-F238E27FC236}">
                <a16:creationId xmlns:a16="http://schemas.microsoft.com/office/drawing/2014/main" id="{1642263C-530F-4718-A69C-AEC379A3CB4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4924DEC-3FCC-4E51-950A-289DA9AEBC51}"/>
              </a:ext>
            </a:extLst>
          </p:cNvPr>
          <p:cNvSpPr>
            <a:spLocks noGrp="1"/>
          </p:cNvSpPr>
          <p:nvPr>
            <p:ph type="sldNum" sz="quarter" idx="12"/>
          </p:nvPr>
        </p:nvSpPr>
        <p:spPr/>
        <p:txBody>
          <a:bodyPr/>
          <a:lstStyle/>
          <a:p>
            <a:fld id="{A5188BD9-959A-4295-ACC9-7319340BAF9C}" type="slidenum">
              <a:rPr kumimoji="1" lang="ja-JP" altLang="en-US" smtClean="0"/>
              <a:t>‹#›</a:t>
            </a:fld>
            <a:endParaRPr kumimoji="1" lang="ja-JP" altLang="en-US"/>
          </a:p>
        </p:txBody>
      </p:sp>
    </p:spTree>
    <p:extLst>
      <p:ext uri="{BB962C8B-B14F-4D97-AF65-F5344CB8AC3E}">
        <p14:creationId xmlns:p14="http://schemas.microsoft.com/office/powerpoint/2010/main" val="1063536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C2CE09-F756-4785-BBB2-1F584DCDF356}"/>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B0BFB57-F4E9-47D8-964F-E638178C29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809BFDC1-D78E-46C1-9FAC-FB45D6497A79}"/>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3340C02F-FFFD-4018-865A-5E4CC3313E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5529B214-CBA9-4210-BA64-5E711B6F0EE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847A7EB2-C749-4D41-9C30-265239FBD1DE}"/>
              </a:ext>
            </a:extLst>
          </p:cNvPr>
          <p:cNvSpPr>
            <a:spLocks noGrp="1"/>
          </p:cNvSpPr>
          <p:nvPr>
            <p:ph type="dt" sz="half" idx="10"/>
          </p:nvPr>
        </p:nvSpPr>
        <p:spPr/>
        <p:txBody>
          <a:bodyPr/>
          <a:lstStyle/>
          <a:p>
            <a:fld id="{15A4CE0F-B549-4BCE-AC77-5596505FAE6B}" type="datetimeFigureOut">
              <a:rPr kumimoji="1" lang="ja-JP" altLang="en-US" smtClean="0"/>
              <a:t>2018/11/8</a:t>
            </a:fld>
            <a:endParaRPr kumimoji="1" lang="ja-JP" altLang="en-US"/>
          </a:p>
        </p:txBody>
      </p:sp>
      <p:sp>
        <p:nvSpPr>
          <p:cNvPr id="8" name="フッター プレースホルダー 7">
            <a:extLst>
              <a:ext uri="{FF2B5EF4-FFF2-40B4-BE49-F238E27FC236}">
                <a16:creationId xmlns:a16="http://schemas.microsoft.com/office/drawing/2014/main" id="{4C0A9B63-379E-4BBD-B4C8-BB8B7387E24C}"/>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1A032CCB-C27E-4800-8F20-6FD08DD097B8}"/>
              </a:ext>
            </a:extLst>
          </p:cNvPr>
          <p:cNvSpPr>
            <a:spLocks noGrp="1"/>
          </p:cNvSpPr>
          <p:nvPr>
            <p:ph type="sldNum" sz="quarter" idx="12"/>
          </p:nvPr>
        </p:nvSpPr>
        <p:spPr/>
        <p:txBody>
          <a:bodyPr/>
          <a:lstStyle/>
          <a:p>
            <a:fld id="{A5188BD9-959A-4295-ACC9-7319340BAF9C}" type="slidenum">
              <a:rPr kumimoji="1" lang="ja-JP" altLang="en-US" smtClean="0"/>
              <a:t>‹#›</a:t>
            </a:fld>
            <a:endParaRPr kumimoji="1" lang="ja-JP" altLang="en-US"/>
          </a:p>
        </p:txBody>
      </p:sp>
    </p:spTree>
    <p:extLst>
      <p:ext uri="{BB962C8B-B14F-4D97-AF65-F5344CB8AC3E}">
        <p14:creationId xmlns:p14="http://schemas.microsoft.com/office/powerpoint/2010/main" val="2998492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EE0CF3-57D7-4542-A050-1EFBF35A7B1A}"/>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EC5A0041-B2B8-4EB3-97BE-51C633963129}"/>
              </a:ext>
            </a:extLst>
          </p:cNvPr>
          <p:cNvSpPr>
            <a:spLocks noGrp="1"/>
          </p:cNvSpPr>
          <p:nvPr>
            <p:ph type="dt" sz="half" idx="10"/>
          </p:nvPr>
        </p:nvSpPr>
        <p:spPr/>
        <p:txBody>
          <a:bodyPr/>
          <a:lstStyle/>
          <a:p>
            <a:fld id="{15A4CE0F-B549-4BCE-AC77-5596505FAE6B}" type="datetimeFigureOut">
              <a:rPr kumimoji="1" lang="ja-JP" altLang="en-US" smtClean="0"/>
              <a:t>2018/11/8</a:t>
            </a:fld>
            <a:endParaRPr kumimoji="1" lang="ja-JP" altLang="en-US"/>
          </a:p>
        </p:txBody>
      </p:sp>
      <p:sp>
        <p:nvSpPr>
          <p:cNvPr id="4" name="フッター プレースホルダー 3">
            <a:extLst>
              <a:ext uri="{FF2B5EF4-FFF2-40B4-BE49-F238E27FC236}">
                <a16:creationId xmlns:a16="http://schemas.microsoft.com/office/drawing/2014/main" id="{A0A99218-A280-4F12-A184-5DA9E83C3E1E}"/>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6C42A816-631B-4B6D-B872-F57D9A59BFB2}"/>
              </a:ext>
            </a:extLst>
          </p:cNvPr>
          <p:cNvSpPr>
            <a:spLocks noGrp="1"/>
          </p:cNvSpPr>
          <p:nvPr>
            <p:ph type="sldNum" sz="quarter" idx="12"/>
          </p:nvPr>
        </p:nvSpPr>
        <p:spPr/>
        <p:txBody>
          <a:bodyPr/>
          <a:lstStyle/>
          <a:p>
            <a:fld id="{A5188BD9-959A-4295-ACC9-7319340BAF9C}" type="slidenum">
              <a:rPr kumimoji="1" lang="ja-JP" altLang="en-US" smtClean="0"/>
              <a:t>‹#›</a:t>
            </a:fld>
            <a:endParaRPr kumimoji="1" lang="ja-JP" altLang="en-US"/>
          </a:p>
        </p:txBody>
      </p:sp>
    </p:spTree>
    <p:extLst>
      <p:ext uri="{BB962C8B-B14F-4D97-AF65-F5344CB8AC3E}">
        <p14:creationId xmlns:p14="http://schemas.microsoft.com/office/powerpoint/2010/main" val="986100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B884E6A-DB69-4A9B-AE56-6A28C749C5D7}"/>
              </a:ext>
            </a:extLst>
          </p:cNvPr>
          <p:cNvSpPr>
            <a:spLocks noGrp="1"/>
          </p:cNvSpPr>
          <p:nvPr>
            <p:ph type="dt" sz="half" idx="10"/>
          </p:nvPr>
        </p:nvSpPr>
        <p:spPr/>
        <p:txBody>
          <a:bodyPr/>
          <a:lstStyle/>
          <a:p>
            <a:fld id="{15A4CE0F-B549-4BCE-AC77-5596505FAE6B}" type="datetimeFigureOut">
              <a:rPr kumimoji="1" lang="ja-JP" altLang="en-US" smtClean="0"/>
              <a:t>2018/11/8</a:t>
            </a:fld>
            <a:endParaRPr kumimoji="1" lang="ja-JP" altLang="en-US"/>
          </a:p>
        </p:txBody>
      </p:sp>
      <p:sp>
        <p:nvSpPr>
          <p:cNvPr id="3" name="フッター プレースホルダー 2">
            <a:extLst>
              <a:ext uri="{FF2B5EF4-FFF2-40B4-BE49-F238E27FC236}">
                <a16:creationId xmlns:a16="http://schemas.microsoft.com/office/drawing/2014/main" id="{9725A0C8-CBBC-4830-9FD3-C82A3A80D5BF}"/>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E80A91C3-EF15-4FD9-87BA-52D06D991E74}"/>
              </a:ext>
            </a:extLst>
          </p:cNvPr>
          <p:cNvSpPr>
            <a:spLocks noGrp="1"/>
          </p:cNvSpPr>
          <p:nvPr>
            <p:ph type="sldNum" sz="quarter" idx="12"/>
          </p:nvPr>
        </p:nvSpPr>
        <p:spPr/>
        <p:txBody>
          <a:bodyPr/>
          <a:lstStyle/>
          <a:p>
            <a:fld id="{A5188BD9-959A-4295-ACC9-7319340BAF9C}" type="slidenum">
              <a:rPr kumimoji="1" lang="ja-JP" altLang="en-US" smtClean="0"/>
              <a:t>‹#›</a:t>
            </a:fld>
            <a:endParaRPr kumimoji="1" lang="ja-JP" altLang="en-US"/>
          </a:p>
        </p:txBody>
      </p:sp>
    </p:spTree>
    <p:extLst>
      <p:ext uri="{BB962C8B-B14F-4D97-AF65-F5344CB8AC3E}">
        <p14:creationId xmlns:p14="http://schemas.microsoft.com/office/powerpoint/2010/main" val="779027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937726-B664-47A1-8A28-BA605945A05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45D4AF7-2BD0-4B68-B2D7-487A656F8A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A025C60E-5C39-42DF-A5A9-7212184DBF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FE8E07D-180E-4A04-8B44-075EDD41A1DA}"/>
              </a:ext>
            </a:extLst>
          </p:cNvPr>
          <p:cNvSpPr>
            <a:spLocks noGrp="1"/>
          </p:cNvSpPr>
          <p:nvPr>
            <p:ph type="dt" sz="half" idx="10"/>
          </p:nvPr>
        </p:nvSpPr>
        <p:spPr/>
        <p:txBody>
          <a:bodyPr/>
          <a:lstStyle/>
          <a:p>
            <a:fld id="{15A4CE0F-B549-4BCE-AC77-5596505FAE6B}" type="datetimeFigureOut">
              <a:rPr kumimoji="1" lang="ja-JP" altLang="en-US" smtClean="0"/>
              <a:t>2018/11/8</a:t>
            </a:fld>
            <a:endParaRPr kumimoji="1" lang="ja-JP" altLang="en-US"/>
          </a:p>
        </p:txBody>
      </p:sp>
      <p:sp>
        <p:nvSpPr>
          <p:cNvPr id="6" name="フッター プレースホルダー 5">
            <a:extLst>
              <a:ext uri="{FF2B5EF4-FFF2-40B4-BE49-F238E27FC236}">
                <a16:creationId xmlns:a16="http://schemas.microsoft.com/office/drawing/2014/main" id="{B64C587F-652D-40C6-AABB-A4353243523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B89437C-560A-4622-92E5-106ABCAF31A5}"/>
              </a:ext>
            </a:extLst>
          </p:cNvPr>
          <p:cNvSpPr>
            <a:spLocks noGrp="1"/>
          </p:cNvSpPr>
          <p:nvPr>
            <p:ph type="sldNum" sz="quarter" idx="12"/>
          </p:nvPr>
        </p:nvSpPr>
        <p:spPr/>
        <p:txBody>
          <a:bodyPr/>
          <a:lstStyle/>
          <a:p>
            <a:fld id="{A5188BD9-959A-4295-ACC9-7319340BAF9C}" type="slidenum">
              <a:rPr kumimoji="1" lang="ja-JP" altLang="en-US" smtClean="0"/>
              <a:t>‹#›</a:t>
            </a:fld>
            <a:endParaRPr kumimoji="1" lang="ja-JP" altLang="en-US"/>
          </a:p>
        </p:txBody>
      </p:sp>
    </p:spTree>
    <p:extLst>
      <p:ext uri="{BB962C8B-B14F-4D97-AF65-F5344CB8AC3E}">
        <p14:creationId xmlns:p14="http://schemas.microsoft.com/office/powerpoint/2010/main" val="1359560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A9F89C-AA88-49A7-9EE2-BDFCF970345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6E932B22-0B1E-4E52-929A-E589E2D3C2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7C788AFE-5B81-4B0D-952E-B2FFE2C85C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46D7BC66-56BF-4DEB-A6B8-073895F4121B}"/>
              </a:ext>
            </a:extLst>
          </p:cNvPr>
          <p:cNvSpPr>
            <a:spLocks noGrp="1"/>
          </p:cNvSpPr>
          <p:nvPr>
            <p:ph type="dt" sz="half" idx="10"/>
          </p:nvPr>
        </p:nvSpPr>
        <p:spPr/>
        <p:txBody>
          <a:bodyPr/>
          <a:lstStyle/>
          <a:p>
            <a:fld id="{15A4CE0F-B549-4BCE-AC77-5596505FAE6B}" type="datetimeFigureOut">
              <a:rPr kumimoji="1" lang="ja-JP" altLang="en-US" smtClean="0"/>
              <a:t>2018/11/8</a:t>
            </a:fld>
            <a:endParaRPr kumimoji="1" lang="ja-JP" altLang="en-US"/>
          </a:p>
        </p:txBody>
      </p:sp>
      <p:sp>
        <p:nvSpPr>
          <p:cNvPr id="6" name="フッター プレースホルダー 5">
            <a:extLst>
              <a:ext uri="{FF2B5EF4-FFF2-40B4-BE49-F238E27FC236}">
                <a16:creationId xmlns:a16="http://schemas.microsoft.com/office/drawing/2014/main" id="{8763D14A-E4A5-4D71-9825-1428D7DB177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DD6EAEA-E7BB-40D9-BAB3-BA0B12B6B3FF}"/>
              </a:ext>
            </a:extLst>
          </p:cNvPr>
          <p:cNvSpPr>
            <a:spLocks noGrp="1"/>
          </p:cNvSpPr>
          <p:nvPr>
            <p:ph type="sldNum" sz="quarter" idx="12"/>
          </p:nvPr>
        </p:nvSpPr>
        <p:spPr/>
        <p:txBody>
          <a:bodyPr/>
          <a:lstStyle/>
          <a:p>
            <a:fld id="{A5188BD9-959A-4295-ACC9-7319340BAF9C}" type="slidenum">
              <a:rPr kumimoji="1" lang="ja-JP" altLang="en-US" smtClean="0"/>
              <a:t>‹#›</a:t>
            </a:fld>
            <a:endParaRPr kumimoji="1" lang="ja-JP" altLang="en-US"/>
          </a:p>
        </p:txBody>
      </p:sp>
    </p:spTree>
    <p:extLst>
      <p:ext uri="{BB962C8B-B14F-4D97-AF65-F5344CB8AC3E}">
        <p14:creationId xmlns:p14="http://schemas.microsoft.com/office/powerpoint/2010/main" val="3435066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43F700B0-2140-4DD7-A03D-A630953114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D6EF35D-405D-46E7-8F4F-FB0CBF4666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90D137F-690B-42B3-95EC-B4AD0CFAC6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A4CE0F-B549-4BCE-AC77-5596505FAE6B}" type="datetimeFigureOut">
              <a:rPr kumimoji="1" lang="ja-JP" altLang="en-US" smtClean="0"/>
              <a:t>2018/11/8</a:t>
            </a:fld>
            <a:endParaRPr kumimoji="1" lang="ja-JP" altLang="en-US"/>
          </a:p>
        </p:txBody>
      </p:sp>
      <p:sp>
        <p:nvSpPr>
          <p:cNvPr id="5" name="フッター プレースホルダー 4">
            <a:extLst>
              <a:ext uri="{FF2B5EF4-FFF2-40B4-BE49-F238E27FC236}">
                <a16:creationId xmlns:a16="http://schemas.microsoft.com/office/drawing/2014/main" id="{624A5E92-99F9-41B8-A53A-57A0E56E27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1010AD31-2E79-4721-9901-30136E380B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188BD9-959A-4295-ACC9-7319340BAF9C}" type="slidenum">
              <a:rPr kumimoji="1" lang="ja-JP" altLang="en-US" smtClean="0"/>
              <a:t>‹#›</a:t>
            </a:fld>
            <a:endParaRPr kumimoji="1" lang="ja-JP" altLang="en-US"/>
          </a:p>
        </p:txBody>
      </p:sp>
    </p:spTree>
    <p:extLst>
      <p:ext uri="{BB962C8B-B14F-4D97-AF65-F5344CB8AC3E}">
        <p14:creationId xmlns:p14="http://schemas.microsoft.com/office/powerpoint/2010/main" val="35364789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emf"/></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hyperlink" Target="https://www.furuno.com/jp/gnss/technical/tec_multi" TargetMode="External"/><Relationship Id="rId3" Type="http://schemas.openxmlformats.org/officeDocument/2006/relationships/image" Target="../media/image14.png"/><Relationship Id="rId7"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hyperlink" Target="https://www.google.co.jp/url?sa=i&amp;rct=j&amp;q=&amp;esrc=s&amp;source=images&amp;cd=&amp;cad=rja&amp;uact=8&amp;ved=2ahUKEwiN3t3ah7_eAhWUdXAKHRs9Bx0QjRx6BAgBEAU&amp;url=http://qzss.go.jp/usage/products/u-blox_neo-m8u_161002.html&amp;psig=AOvVaw2_Z5jWLuVSBJGPOXB4Phti&amp;ust=1541569370435899" TargetMode="External"/><Relationship Id="rId5" Type="http://schemas.openxmlformats.org/officeDocument/2006/relationships/image" Target="../media/image15.jpeg"/><Relationship Id="rId4" Type="http://schemas.openxmlformats.org/officeDocument/2006/relationships/hyperlink" Target="https://www.google.co.jp/url?sa=i&amp;rct=j&amp;q=&amp;esrc=s&amp;source=images&amp;cd=&amp;cad=rja&amp;uact=8&amp;ved=2ahUKEwit2uzPh7_eAhVbUN4KHdZMCWQQjRx6BAgBEAU&amp;url=https://www.sony.co.jp/SonyInfo/News/Press/201302/13-022/&amp;psig=AOvVaw2_Z5jWLuVSBJGPOXB4Phti&amp;ust=1541569370435899" TargetMode="External"/><Relationship Id="rId9" Type="http://schemas.openxmlformats.org/officeDocument/2006/relationships/image" Target="../media/image17.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586854" y="2006219"/>
            <a:ext cx="11000096" cy="3970318"/>
          </a:xfrm>
          <a:prstGeom prst="rect">
            <a:avLst/>
          </a:prstGeom>
          <a:noFill/>
        </p:spPr>
        <p:txBody>
          <a:bodyPr wrap="square" rtlCol="0">
            <a:spAutoFit/>
          </a:bodyPr>
          <a:lstStyle/>
          <a:p>
            <a:pPr algn="ctr"/>
            <a:r>
              <a:rPr lang="ja-JP" altLang="en-US" sz="2800" dirty="0">
                <a:latin typeface="Meiryo UI" panose="020B0604030504040204" pitchFamily="50" charset="-128"/>
                <a:ea typeface="Meiryo UI" panose="020B0604030504040204" pitchFamily="50" charset="-128"/>
              </a:rPr>
              <a:t>実証実験名</a:t>
            </a:r>
            <a:endParaRPr lang="en-US" altLang="ja-JP" sz="2800" dirty="0">
              <a:latin typeface="Meiryo UI" panose="020B0604030504040204" pitchFamily="50" charset="-128"/>
              <a:ea typeface="Meiryo UI" panose="020B0604030504040204" pitchFamily="50" charset="-128"/>
            </a:endParaRPr>
          </a:p>
          <a:p>
            <a:pPr algn="ctr"/>
            <a:endParaRPr lang="en-US" altLang="ja-JP" sz="800" b="1" dirty="0">
              <a:latin typeface="Meiryo UI" panose="020B0604030504040204" pitchFamily="50" charset="-128"/>
              <a:ea typeface="Meiryo UI" panose="020B0604030504040204" pitchFamily="50" charset="-128"/>
            </a:endParaRPr>
          </a:p>
          <a:p>
            <a:pPr algn="ctr"/>
            <a:r>
              <a:rPr lang="ja-JP" altLang="ja-JP" sz="2800" b="1" dirty="0">
                <a:latin typeface="Meiryo UI" panose="020B0604030504040204" pitchFamily="50" charset="-128"/>
                <a:ea typeface="Meiryo UI" panose="020B0604030504040204" pitchFamily="50" charset="-128"/>
              </a:rPr>
              <a:t>みちびき・</a:t>
            </a:r>
            <a:r>
              <a:rPr lang="en-US" altLang="ja-JP" sz="2800" b="1" dirty="0">
                <a:latin typeface="Meiryo UI" panose="020B0604030504040204" pitchFamily="50" charset="-128"/>
                <a:ea typeface="Meiryo UI" panose="020B0604030504040204" pitchFamily="50" charset="-128"/>
              </a:rPr>
              <a:t>GNSS</a:t>
            </a:r>
            <a:r>
              <a:rPr lang="ja-JP" altLang="ja-JP" sz="2800" b="1" dirty="0">
                <a:latin typeface="Meiryo UI" panose="020B0604030504040204" pitchFamily="50" charset="-128"/>
                <a:ea typeface="Meiryo UI" panose="020B0604030504040204" pitchFamily="50" charset="-128"/>
              </a:rPr>
              <a:t>を利用した屋内における時刻・タイミング情報を利用するにあたっての信頼性、担保性確保の手法に関する実証実験</a:t>
            </a:r>
            <a:endParaRPr lang="en-US" altLang="ja-JP" sz="2800" b="1" dirty="0">
              <a:latin typeface="Meiryo UI" panose="020B0604030504040204" pitchFamily="50" charset="-128"/>
              <a:ea typeface="Meiryo UI" panose="020B0604030504040204" pitchFamily="50" charset="-128"/>
            </a:endParaRPr>
          </a:p>
          <a:p>
            <a:pPr algn="ctr"/>
            <a:endParaRPr lang="en-US" altLang="ja-JP" sz="2800" b="1" dirty="0">
              <a:latin typeface="Meiryo UI" panose="020B0604030504040204" pitchFamily="50" charset="-128"/>
              <a:ea typeface="Meiryo UI" panose="020B0604030504040204" pitchFamily="50" charset="-128"/>
            </a:endParaRPr>
          </a:p>
          <a:p>
            <a:pPr algn="ctr"/>
            <a:endParaRPr lang="en-US" altLang="ja-JP" sz="2800" b="1" dirty="0">
              <a:latin typeface="Meiryo UI" panose="020B0604030504040204" pitchFamily="50" charset="-128"/>
              <a:ea typeface="Meiryo UI" panose="020B0604030504040204" pitchFamily="50" charset="-128"/>
            </a:endParaRPr>
          </a:p>
          <a:p>
            <a:pPr algn="ctr"/>
            <a:endParaRPr lang="en-US" altLang="ja-JP" sz="2800" b="1" dirty="0">
              <a:latin typeface="Meiryo UI" panose="020B0604030504040204" pitchFamily="50" charset="-128"/>
              <a:ea typeface="Meiryo UI" panose="020B0604030504040204" pitchFamily="50" charset="-128"/>
            </a:endParaRPr>
          </a:p>
          <a:p>
            <a:pPr algn="ctr"/>
            <a:endParaRPr lang="en-US" altLang="ja-JP" sz="2800" b="1" dirty="0">
              <a:latin typeface="Meiryo UI" panose="020B0604030504040204" pitchFamily="50" charset="-128"/>
              <a:ea typeface="Meiryo UI" panose="020B0604030504040204" pitchFamily="50" charset="-128"/>
            </a:endParaRPr>
          </a:p>
          <a:p>
            <a:pPr algn="ctr"/>
            <a:r>
              <a:rPr lang="ja-JP" altLang="en-US" sz="2400" b="1" dirty="0">
                <a:latin typeface="Meiryo UI" panose="020B0604030504040204" pitchFamily="50" charset="-128"/>
                <a:ea typeface="Meiryo UI" panose="020B0604030504040204" pitchFamily="50" charset="-128"/>
              </a:rPr>
              <a:t>一般社団法人 屋内情報サービス協会</a:t>
            </a:r>
            <a:endParaRPr lang="en-US" altLang="ja-JP" sz="2400" b="1" dirty="0">
              <a:latin typeface="Meiryo UI" panose="020B0604030504040204" pitchFamily="50" charset="-128"/>
              <a:ea typeface="Meiryo UI" panose="020B0604030504040204" pitchFamily="50" charset="-128"/>
            </a:endParaRPr>
          </a:p>
          <a:p>
            <a:pPr algn="ctr"/>
            <a:r>
              <a:rPr lang="en-US" altLang="ja-JP" sz="2400" b="1" dirty="0">
                <a:latin typeface="Meiryo UI" panose="020B0604030504040204" pitchFamily="50" charset="-128"/>
                <a:ea typeface="Meiryo UI" panose="020B0604030504040204" pitchFamily="50" charset="-128"/>
              </a:rPr>
              <a:t>TAIMS</a:t>
            </a:r>
            <a:r>
              <a:rPr lang="ja-JP" altLang="en-US" sz="2400" b="1" dirty="0">
                <a:latin typeface="Meiryo UI" panose="020B0604030504040204" pitchFamily="50" charset="-128"/>
                <a:ea typeface="Meiryo UI" panose="020B0604030504040204" pitchFamily="50" charset="-128"/>
              </a:rPr>
              <a:t>：</a:t>
            </a:r>
            <a:r>
              <a:rPr lang="en-US" altLang="ja-JP" sz="2400" b="1" dirty="0">
                <a:latin typeface="Meiryo UI" panose="020B0604030504040204" pitchFamily="50" charset="-128"/>
                <a:ea typeface="Meiryo UI" panose="020B0604030504040204" pitchFamily="50" charset="-128"/>
              </a:rPr>
              <a:t>The Association of Indoor Messaging Service</a:t>
            </a:r>
            <a:endParaRPr lang="ja-JP" altLang="ja-JP" sz="2400" b="1" dirty="0">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750627" y="832513"/>
            <a:ext cx="5981125" cy="369332"/>
          </a:xfrm>
          <a:prstGeom prst="rect">
            <a:avLst/>
          </a:prstGeom>
          <a:noFill/>
        </p:spPr>
        <p:txBody>
          <a:bodyPr wrap="none" rtlCol="0">
            <a:spAutoFit/>
          </a:bodyPr>
          <a:lstStyle/>
          <a:p>
            <a:r>
              <a:rPr lang="ja-JP" altLang="en-US" dirty="0"/>
              <a:t>平成</a:t>
            </a:r>
            <a:r>
              <a:rPr lang="en-US" altLang="ja-JP" dirty="0"/>
              <a:t>30</a:t>
            </a:r>
            <a:r>
              <a:rPr lang="ja-JP" altLang="en-US" dirty="0"/>
              <a:t>年度</a:t>
            </a:r>
            <a:r>
              <a:rPr lang="ja-JP" altLang="ja-JP" dirty="0"/>
              <a:t>「みちびきを利用した実証実験」公募提案書</a:t>
            </a:r>
            <a:endParaRPr kumimoji="1" lang="ja-JP" altLang="en-US" dirty="0"/>
          </a:p>
        </p:txBody>
      </p:sp>
      <p:pic>
        <p:nvPicPr>
          <p:cNvPr id="2050" name="Picture 2" descr="iPNT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52987" y="302121"/>
            <a:ext cx="2293191" cy="1240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09232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CE95504C-D210-467E-8279-355D07690284}"/>
              </a:ext>
            </a:extLst>
          </p:cNvPr>
          <p:cNvPicPr>
            <a:picLocks noChangeAspect="1"/>
          </p:cNvPicPr>
          <p:nvPr/>
        </p:nvPicPr>
        <p:blipFill>
          <a:blip r:embed="rId3"/>
          <a:stretch>
            <a:fillRect/>
          </a:stretch>
        </p:blipFill>
        <p:spPr>
          <a:xfrm>
            <a:off x="911726" y="1093694"/>
            <a:ext cx="10414985" cy="4691530"/>
          </a:xfrm>
          <a:prstGeom prst="rect">
            <a:avLst/>
          </a:prstGeom>
        </p:spPr>
      </p:pic>
      <p:sp>
        <p:nvSpPr>
          <p:cNvPr id="3" name="テキスト ボックス 2"/>
          <p:cNvSpPr txBox="1"/>
          <p:nvPr/>
        </p:nvSpPr>
        <p:spPr>
          <a:xfrm>
            <a:off x="3720724" y="327545"/>
            <a:ext cx="4698723" cy="584775"/>
          </a:xfrm>
          <a:prstGeom prst="rect">
            <a:avLst/>
          </a:prstGeom>
          <a:noFill/>
        </p:spPr>
        <p:txBody>
          <a:bodyPr wrap="none" rtlCol="0">
            <a:spAutoFit/>
          </a:bodyPr>
          <a:lstStyle/>
          <a:p>
            <a:pPr algn="ctr"/>
            <a:r>
              <a:rPr kumimoji="1" lang="ja-JP" altLang="en-US" sz="3200" b="1" dirty="0"/>
              <a:t>実施スケジュール（案）</a:t>
            </a:r>
          </a:p>
        </p:txBody>
      </p:sp>
      <p:sp>
        <p:nvSpPr>
          <p:cNvPr id="5" name="正方形/長方形 4"/>
          <p:cNvSpPr/>
          <p:nvPr/>
        </p:nvSpPr>
        <p:spPr>
          <a:xfrm>
            <a:off x="9826388" y="3111690"/>
            <a:ext cx="764275" cy="31731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870782" y="5001904"/>
            <a:ext cx="1980029" cy="400110"/>
          </a:xfrm>
          <a:prstGeom prst="rect">
            <a:avLst/>
          </a:prstGeom>
          <a:solidFill>
            <a:schemeClr val="bg1"/>
          </a:solidFill>
        </p:spPr>
        <p:txBody>
          <a:bodyPr wrap="none" rtlCol="0">
            <a:spAutoFit/>
          </a:bodyPr>
          <a:lstStyle/>
          <a:p>
            <a:r>
              <a:rPr kumimoji="1" lang="ja-JP" altLang="en-US" sz="2000" dirty="0"/>
              <a:t>・実証実験実施</a:t>
            </a:r>
          </a:p>
        </p:txBody>
      </p:sp>
      <p:cxnSp>
        <p:nvCxnSpPr>
          <p:cNvPr id="9" name="直線コネクタ 8"/>
          <p:cNvCxnSpPr/>
          <p:nvPr/>
        </p:nvCxnSpPr>
        <p:spPr>
          <a:xfrm>
            <a:off x="911726" y="4817660"/>
            <a:ext cx="0" cy="5843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4387840" y="3244334"/>
            <a:ext cx="3416320" cy="369332"/>
          </a:xfrm>
          <a:prstGeom prst="rect">
            <a:avLst/>
          </a:prstGeom>
        </p:spPr>
        <p:txBody>
          <a:bodyPr wrap="none">
            <a:spAutoFit/>
          </a:bodyPr>
          <a:lstStyle/>
          <a:p>
            <a:r>
              <a:rPr lang="ja-JP" altLang="en-US" b="1">
                <a:latin typeface="Meiryo UI" panose="020B0604030504040204" pitchFamily="50" charset="-128"/>
                <a:ea typeface="Meiryo UI" panose="020B0604030504040204" pitchFamily="50" charset="-128"/>
              </a:rPr>
              <a:t>・健全性確認手法と仕組みの検討</a:t>
            </a:r>
            <a:endParaRPr lang="en-US" altLang="ja-JP"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59766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785BC6D6-D8BB-4D68-8953-0ED7F69FB0A7}"/>
              </a:ext>
            </a:extLst>
          </p:cNvPr>
          <p:cNvSpPr txBox="1"/>
          <p:nvPr/>
        </p:nvSpPr>
        <p:spPr>
          <a:xfrm>
            <a:off x="6800589" y="4251586"/>
            <a:ext cx="2031325" cy="369332"/>
          </a:xfrm>
          <a:prstGeom prst="rect">
            <a:avLst/>
          </a:prstGeom>
          <a:noFill/>
          <a:ln>
            <a:solidFill>
              <a:schemeClr val="tx1"/>
            </a:solidFill>
          </a:ln>
        </p:spPr>
        <p:txBody>
          <a:bodyPr wrap="none" rtlCol="0">
            <a:spAutoFit/>
          </a:bodyPr>
          <a:lstStyle/>
          <a:p>
            <a:r>
              <a:rPr kumimoji="1" lang="ja-JP" altLang="en-US" dirty="0"/>
              <a:t>ブロックチェーン</a:t>
            </a:r>
          </a:p>
        </p:txBody>
      </p:sp>
      <p:sp>
        <p:nvSpPr>
          <p:cNvPr id="3" name="テキスト ボックス 2">
            <a:extLst>
              <a:ext uri="{FF2B5EF4-FFF2-40B4-BE49-F238E27FC236}">
                <a16:creationId xmlns:a16="http://schemas.microsoft.com/office/drawing/2014/main" id="{0F953BA0-0691-4106-9710-F5482CCF7E72}"/>
              </a:ext>
            </a:extLst>
          </p:cNvPr>
          <p:cNvSpPr txBox="1"/>
          <p:nvPr/>
        </p:nvSpPr>
        <p:spPr>
          <a:xfrm>
            <a:off x="6803577" y="2694717"/>
            <a:ext cx="2031325" cy="369332"/>
          </a:xfrm>
          <a:prstGeom prst="rect">
            <a:avLst/>
          </a:prstGeom>
          <a:noFill/>
          <a:ln>
            <a:solidFill>
              <a:schemeClr val="tx1"/>
            </a:solidFill>
          </a:ln>
        </p:spPr>
        <p:txBody>
          <a:bodyPr wrap="none" rtlCol="0">
            <a:spAutoFit/>
          </a:bodyPr>
          <a:lstStyle/>
          <a:p>
            <a:r>
              <a:rPr lang="ja-JP" altLang="en-US" dirty="0"/>
              <a:t>スマートシティー</a:t>
            </a:r>
            <a:endParaRPr kumimoji="1" lang="ja-JP" altLang="en-US" dirty="0"/>
          </a:p>
        </p:txBody>
      </p:sp>
      <p:sp>
        <p:nvSpPr>
          <p:cNvPr id="4" name="テキスト ボックス 3">
            <a:extLst>
              <a:ext uri="{FF2B5EF4-FFF2-40B4-BE49-F238E27FC236}">
                <a16:creationId xmlns:a16="http://schemas.microsoft.com/office/drawing/2014/main" id="{20A1C3E7-1C67-45CD-88DF-941E40043138}"/>
              </a:ext>
            </a:extLst>
          </p:cNvPr>
          <p:cNvSpPr txBox="1"/>
          <p:nvPr/>
        </p:nvSpPr>
        <p:spPr>
          <a:xfrm>
            <a:off x="6800588" y="3492575"/>
            <a:ext cx="1569660" cy="369332"/>
          </a:xfrm>
          <a:prstGeom prst="rect">
            <a:avLst/>
          </a:prstGeom>
          <a:noFill/>
          <a:ln>
            <a:solidFill>
              <a:schemeClr val="tx1"/>
            </a:solidFill>
          </a:ln>
        </p:spPr>
        <p:txBody>
          <a:bodyPr wrap="none" rtlCol="0">
            <a:spAutoFit/>
          </a:bodyPr>
          <a:lstStyle/>
          <a:p>
            <a:r>
              <a:rPr lang="ja-JP" altLang="en-US" dirty="0"/>
              <a:t>スマート工場</a:t>
            </a:r>
            <a:endParaRPr lang="en-US" altLang="ja-JP" dirty="0"/>
          </a:p>
        </p:txBody>
      </p:sp>
      <p:sp>
        <p:nvSpPr>
          <p:cNvPr id="5" name="テキスト ボックス 4">
            <a:extLst>
              <a:ext uri="{FF2B5EF4-FFF2-40B4-BE49-F238E27FC236}">
                <a16:creationId xmlns:a16="http://schemas.microsoft.com/office/drawing/2014/main" id="{78216BF7-C20C-4428-AC6D-9ABC8028F6E9}"/>
              </a:ext>
            </a:extLst>
          </p:cNvPr>
          <p:cNvSpPr txBox="1"/>
          <p:nvPr/>
        </p:nvSpPr>
        <p:spPr>
          <a:xfrm>
            <a:off x="9185201" y="2578175"/>
            <a:ext cx="2031325" cy="646331"/>
          </a:xfrm>
          <a:prstGeom prst="rect">
            <a:avLst/>
          </a:prstGeom>
          <a:noFill/>
        </p:spPr>
        <p:txBody>
          <a:bodyPr wrap="none" rtlCol="0">
            <a:spAutoFit/>
          </a:bodyPr>
          <a:lstStyle/>
          <a:p>
            <a:r>
              <a:rPr kumimoji="1" lang="ja-JP" altLang="en-US" dirty="0"/>
              <a:t>ビル耐震モニター</a:t>
            </a:r>
            <a:endParaRPr kumimoji="1" lang="en-US" altLang="ja-JP" dirty="0"/>
          </a:p>
          <a:p>
            <a:r>
              <a:rPr lang="ja-JP" altLang="en-US" dirty="0"/>
              <a:t>安心安全　</a:t>
            </a:r>
            <a:r>
              <a:rPr lang="en-US" altLang="ja-JP" dirty="0"/>
              <a:t>APP</a:t>
            </a:r>
            <a:endParaRPr kumimoji="1" lang="ja-JP" altLang="en-US" dirty="0"/>
          </a:p>
        </p:txBody>
      </p:sp>
      <p:sp>
        <p:nvSpPr>
          <p:cNvPr id="6" name="テキスト ボックス 5">
            <a:extLst>
              <a:ext uri="{FF2B5EF4-FFF2-40B4-BE49-F238E27FC236}">
                <a16:creationId xmlns:a16="http://schemas.microsoft.com/office/drawing/2014/main" id="{6FC86902-185D-4BBA-A5CF-F11DA5D96D35}"/>
              </a:ext>
            </a:extLst>
          </p:cNvPr>
          <p:cNvSpPr txBox="1"/>
          <p:nvPr/>
        </p:nvSpPr>
        <p:spPr>
          <a:xfrm>
            <a:off x="9212095" y="3459704"/>
            <a:ext cx="1569660" cy="646331"/>
          </a:xfrm>
          <a:prstGeom prst="rect">
            <a:avLst/>
          </a:prstGeom>
          <a:noFill/>
        </p:spPr>
        <p:txBody>
          <a:bodyPr wrap="none" rtlCol="0">
            <a:spAutoFit/>
          </a:bodyPr>
          <a:lstStyle/>
          <a:p>
            <a:r>
              <a:rPr lang="ja-JP" altLang="en-US" dirty="0"/>
              <a:t>共通時刻基盤</a:t>
            </a:r>
            <a:endParaRPr lang="en-US" altLang="ja-JP" dirty="0"/>
          </a:p>
          <a:p>
            <a:r>
              <a:rPr lang="en-US" altLang="ja-JP" dirty="0"/>
              <a:t>APP</a:t>
            </a:r>
          </a:p>
        </p:txBody>
      </p:sp>
      <p:sp>
        <p:nvSpPr>
          <p:cNvPr id="7" name="テキスト ボックス 6">
            <a:extLst>
              <a:ext uri="{FF2B5EF4-FFF2-40B4-BE49-F238E27FC236}">
                <a16:creationId xmlns:a16="http://schemas.microsoft.com/office/drawing/2014/main" id="{4A4E2D18-A73E-40B0-8705-9FC0608295E6}"/>
              </a:ext>
            </a:extLst>
          </p:cNvPr>
          <p:cNvSpPr txBox="1"/>
          <p:nvPr/>
        </p:nvSpPr>
        <p:spPr>
          <a:xfrm>
            <a:off x="9263941" y="4274969"/>
            <a:ext cx="1569660" cy="369332"/>
          </a:xfrm>
          <a:prstGeom prst="rect">
            <a:avLst/>
          </a:prstGeom>
          <a:noFill/>
        </p:spPr>
        <p:txBody>
          <a:bodyPr wrap="none" rtlCol="0">
            <a:spAutoFit/>
          </a:bodyPr>
          <a:lstStyle/>
          <a:p>
            <a:r>
              <a:rPr lang="ja-JP" altLang="en-US" dirty="0"/>
              <a:t>順序性の担保</a:t>
            </a:r>
            <a:endParaRPr lang="en-US" altLang="ja-JP" dirty="0"/>
          </a:p>
        </p:txBody>
      </p:sp>
      <p:sp>
        <p:nvSpPr>
          <p:cNvPr id="8" name="テキスト ボックス 7">
            <a:extLst>
              <a:ext uri="{FF2B5EF4-FFF2-40B4-BE49-F238E27FC236}">
                <a16:creationId xmlns:a16="http://schemas.microsoft.com/office/drawing/2014/main" id="{E361B764-6D33-40C8-B0F7-34E81A4644B8}"/>
              </a:ext>
            </a:extLst>
          </p:cNvPr>
          <p:cNvSpPr txBox="1"/>
          <p:nvPr/>
        </p:nvSpPr>
        <p:spPr>
          <a:xfrm>
            <a:off x="6803576" y="5162998"/>
            <a:ext cx="646331" cy="369332"/>
          </a:xfrm>
          <a:prstGeom prst="rect">
            <a:avLst/>
          </a:prstGeom>
          <a:noFill/>
          <a:ln>
            <a:solidFill>
              <a:schemeClr val="tx1"/>
            </a:solidFill>
          </a:ln>
        </p:spPr>
        <p:txBody>
          <a:bodyPr wrap="none" rtlCol="0">
            <a:spAutoFit/>
          </a:bodyPr>
          <a:lstStyle/>
          <a:p>
            <a:r>
              <a:rPr lang="ja-JP" altLang="en-US" dirty="0"/>
              <a:t>電力</a:t>
            </a:r>
            <a:endParaRPr kumimoji="1" lang="ja-JP" altLang="en-US" dirty="0"/>
          </a:p>
        </p:txBody>
      </p:sp>
      <p:sp>
        <p:nvSpPr>
          <p:cNvPr id="9" name="テキスト ボックス 8">
            <a:extLst>
              <a:ext uri="{FF2B5EF4-FFF2-40B4-BE49-F238E27FC236}">
                <a16:creationId xmlns:a16="http://schemas.microsoft.com/office/drawing/2014/main" id="{87840F23-1CE4-4C26-AAA3-9849EC10F729}"/>
              </a:ext>
            </a:extLst>
          </p:cNvPr>
          <p:cNvSpPr txBox="1"/>
          <p:nvPr/>
        </p:nvSpPr>
        <p:spPr>
          <a:xfrm>
            <a:off x="8836137" y="5233930"/>
            <a:ext cx="2492990" cy="369332"/>
          </a:xfrm>
          <a:prstGeom prst="rect">
            <a:avLst/>
          </a:prstGeom>
          <a:noFill/>
        </p:spPr>
        <p:txBody>
          <a:bodyPr wrap="none" rtlCol="0">
            <a:spAutoFit/>
          </a:bodyPr>
          <a:lstStyle/>
          <a:p>
            <a:r>
              <a:rPr lang="ja-JP" altLang="en-US" dirty="0"/>
              <a:t>デジタルグリッド関連</a:t>
            </a:r>
            <a:endParaRPr lang="en-US" altLang="ja-JP" dirty="0"/>
          </a:p>
        </p:txBody>
      </p:sp>
      <p:sp>
        <p:nvSpPr>
          <p:cNvPr id="10" name="テキスト ボックス 9">
            <a:extLst>
              <a:ext uri="{FF2B5EF4-FFF2-40B4-BE49-F238E27FC236}">
                <a16:creationId xmlns:a16="http://schemas.microsoft.com/office/drawing/2014/main" id="{618C55A4-641E-4812-A816-F9B06288A30B}"/>
              </a:ext>
            </a:extLst>
          </p:cNvPr>
          <p:cNvSpPr txBox="1"/>
          <p:nvPr/>
        </p:nvSpPr>
        <p:spPr>
          <a:xfrm>
            <a:off x="6806564" y="5901092"/>
            <a:ext cx="646331" cy="369332"/>
          </a:xfrm>
          <a:prstGeom prst="rect">
            <a:avLst/>
          </a:prstGeom>
          <a:noFill/>
          <a:ln>
            <a:solidFill>
              <a:schemeClr val="tx1"/>
            </a:solidFill>
          </a:ln>
        </p:spPr>
        <p:txBody>
          <a:bodyPr wrap="none" rtlCol="0">
            <a:spAutoFit/>
          </a:bodyPr>
          <a:lstStyle/>
          <a:p>
            <a:r>
              <a:rPr kumimoji="1" lang="ja-JP" altLang="en-US" dirty="0"/>
              <a:t>通信</a:t>
            </a:r>
          </a:p>
        </p:txBody>
      </p:sp>
      <p:sp>
        <p:nvSpPr>
          <p:cNvPr id="11" name="テキスト ボックス 10">
            <a:extLst>
              <a:ext uri="{FF2B5EF4-FFF2-40B4-BE49-F238E27FC236}">
                <a16:creationId xmlns:a16="http://schemas.microsoft.com/office/drawing/2014/main" id="{AB28DDF9-6F20-4095-85A5-3BAF149CA87F}"/>
              </a:ext>
            </a:extLst>
          </p:cNvPr>
          <p:cNvSpPr txBox="1"/>
          <p:nvPr/>
        </p:nvSpPr>
        <p:spPr>
          <a:xfrm>
            <a:off x="8533765" y="5984762"/>
            <a:ext cx="2954655" cy="369332"/>
          </a:xfrm>
          <a:prstGeom prst="rect">
            <a:avLst/>
          </a:prstGeom>
          <a:noFill/>
        </p:spPr>
        <p:txBody>
          <a:bodyPr wrap="none" rtlCol="0">
            <a:spAutoFit/>
          </a:bodyPr>
          <a:lstStyle/>
          <a:p>
            <a:r>
              <a:rPr lang="ja-JP" altLang="en-US" dirty="0"/>
              <a:t>次世代通信での高精度同期</a:t>
            </a:r>
            <a:endParaRPr lang="en-US" altLang="ja-JP" dirty="0"/>
          </a:p>
        </p:txBody>
      </p:sp>
      <p:sp>
        <p:nvSpPr>
          <p:cNvPr id="14" name="テキスト ボックス 13">
            <a:extLst>
              <a:ext uri="{FF2B5EF4-FFF2-40B4-BE49-F238E27FC236}">
                <a16:creationId xmlns:a16="http://schemas.microsoft.com/office/drawing/2014/main" id="{62D8C2D2-886C-4259-BA45-8B338D4689A7}"/>
              </a:ext>
            </a:extLst>
          </p:cNvPr>
          <p:cNvSpPr txBox="1"/>
          <p:nvPr/>
        </p:nvSpPr>
        <p:spPr>
          <a:xfrm>
            <a:off x="8384726" y="3120838"/>
            <a:ext cx="450764" cy="307777"/>
          </a:xfrm>
          <a:prstGeom prst="rect">
            <a:avLst/>
          </a:prstGeom>
          <a:noFill/>
          <a:ln>
            <a:solidFill>
              <a:schemeClr val="tx1"/>
            </a:solidFill>
          </a:ln>
        </p:spPr>
        <p:txBody>
          <a:bodyPr wrap="none" rtlCol="0">
            <a:spAutoFit/>
          </a:bodyPr>
          <a:lstStyle/>
          <a:p>
            <a:r>
              <a:rPr kumimoji="1" lang="en-US" altLang="ja-JP" sz="1400" dirty="0"/>
              <a:t>IoT</a:t>
            </a:r>
            <a:endParaRPr kumimoji="1" lang="ja-JP" altLang="en-US" sz="1400" dirty="0"/>
          </a:p>
        </p:txBody>
      </p:sp>
      <p:sp>
        <p:nvSpPr>
          <p:cNvPr id="18" name="テキスト ボックス 17">
            <a:extLst>
              <a:ext uri="{FF2B5EF4-FFF2-40B4-BE49-F238E27FC236}">
                <a16:creationId xmlns:a16="http://schemas.microsoft.com/office/drawing/2014/main" id="{7C206887-7C9C-483C-B002-FD65AD975A93}"/>
              </a:ext>
            </a:extLst>
          </p:cNvPr>
          <p:cNvSpPr txBox="1"/>
          <p:nvPr/>
        </p:nvSpPr>
        <p:spPr>
          <a:xfrm>
            <a:off x="6360795" y="1611630"/>
            <a:ext cx="1507144" cy="369332"/>
          </a:xfrm>
          <a:prstGeom prst="rect">
            <a:avLst/>
          </a:prstGeom>
          <a:solidFill>
            <a:schemeClr val="tx1"/>
          </a:solidFill>
          <a:ln>
            <a:solidFill>
              <a:schemeClr val="tx1"/>
            </a:solidFill>
          </a:ln>
        </p:spPr>
        <p:txBody>
          <a:bodyPr wrap="none" rtlCol="0">
            <a:spAutoFit/>
          </a:bodyPr>
          <a:lstStyle/>
          <a:p>
            <a:r>
              <a:rPr lang="ja-JP" altLang="en-US" b="1" dirty="0">
                <a:solidFill>
                  <a:schemeClr val="bg1"/>
                </a:solidFill>
              </a:rPr>
              <a:t>事業化検討</a:t>
            </a:r>
            <a:r>
              <a:rPr kumimoji="1" lang="en-US" altLang="ja-JP" b="1" dirty="0">
                <a:solidFill>
                  <a:schemeClr val="bg1"/>
                </a:solidFill>
              </a:rPr>
              <a:t>G</a:t>
            </a:r>
            <a:endParaRPr kumimoji="1" lang="ja-JP" altLang="en-US" b="1" dirty="0">
              <a:solidFill>
                <a:schemeClr val="bg1"/>
              </a:solidFill>
            </a:endParaRPr>
          </a:p>
        </p:txBody>
      </p:sp>
      <p:sp>
        <p:nvSpPr>
          <p:cNvPr id="19" name="テキスト ボックス 18">
            <a:extLst>
              <a:ext uri="{FF2B5EF4-FFF2-40B4-BE49-F238E27FC236}">
                <a16:creationId xmlns:a16="http://schemas.microsoft.com/office/drawing/2014/main" id="{1BFFA8E5-A054-49E1-88D4-216D95A6EB93}"/>
              </a:ext>
            </a:extLst>
          </p:cNvPr>
          <p:cNvSpPr txBox="1"/>
          <p:nvPr/>
        </p:nvSpPr>
        <p:spPr>
          <a:xfrm>
            <a:off x="461010" y="1598295"/>
            <a:ext cx="1276311" cy="369332"/>
          </a:xfrm>
          <a:prstGeom prst="rect">
            <a:avLst/>
          </a:prstGeom>
          <a:solidFill>
            <a:schemeClr val="tx1"/>
          </a:solidFill>
          <a:ln>
            <a:solidFill>
              <a:schemeClr val="tx1"/>
            </a:solidFill>
          </a:ln>
        </p:spPr>
        <p:txBody>
          <a:bodyPr wrap="none" rtlCol="0">
            <a:spAutoFit/>
          </a:bodyPr>
          <a:lstStyle/>
          <a:p>
            <a:r>
              <a:rPr kumimoji="1" lang="ja-JP" altLang="en-US" b="1" dirty="0">
                <a:solidFill>
                  <a:schemeClr val="bg1"/>
                </a:solidFill>
              </a:rPr>
              <a:t>実験実施</a:t>
            </a:r>
            <a:r>
              <a:rPr kumimoji="1" lang="en-US" altLang="ja-JP" b="1" dirty="0">
                <a:solidFill>
                  <a:schemeClr val="bg1"/>
                </a:solidFill>
              </a:rPr>
              <a:t>G</a:t>
            </a:r>
            <a:endParaRPr kumimoji="1" lang="ja-JP" altLang="en-US" b="1" dirty="0">
              <a:solidFill>
                <a:schemeClr val="bg1"/>
              </a:solidFill>
            </a:endParaRPr>
          </a:p>
        </p:txBody>
      </p:sp>
      <p:sp>
        <p:nvSpPr>
          <p:cNvPr id="20" name="テキスト ボックス 19">
            <a:extLst>
              <a:ext uri="{FF2B5EF4-FFF2-40B4-BE49-F238E27FC236}">
                <a16:creationId xmlns:a16="http://schemas.microsoft.com/office/drawing/2014/main" id="{FD5E01B2-FD52-4AED-9E9D-E017AFC21F64}"/>
              </a:ext>
            </a:extLst>
          </p:cNvPr>
          <p:cNvSpPr txBox="1"/>
          <p:nvPr/>
        </p:nvSpPr>
        <p:spPr>
          <a:xfrm>
            <a:off x="863787" y="2309907"/>
            <a:ext cx="2310248" cy="369332"/>
          </a:xfrm>
          <a:prstGeom prst="rect">
            <a:avLst/>
          </a:prstGeom>
          <a:noFill/>
          <a:ln>
            <a:solidFill>
              <a:schemeClr val="tx1"/>
            </a:solidFill>
          </a:ln>
        </p:spPr>
        <p:txBody>
          <a:bodyPr wrap="none" rtlCol="0">
            <a:spAutoFit/>
          </a:bodyPr>
          <a:lstStyle/>
          <a:p>
            <a:r>
              <a:rPr kumimoji="1" lang="ja-JP" altLang="en-US" dirty="0"/>
              <a:t>衛星信号　</a:t>
            </a:r>
            <a:r>
              <a:rPr kumimoji="1" lang="en-US" altLang="ja-JP" dirty="0"/>
              <a:t>IM</a:t>
            </a:r>
            <a:r>
              <a:rPr kumimoji="1" lang="ja-JP" altLang="en-US" dirty="0"/>
              <a:t>検討　</a:t>
            </a:r>
          </a:p>
        </p:txBody>
      </p:sp>
      <p:sp>
        <p:nvSpPr>
          <p:cNvPr id="21" name="テキスト ボックス 20">
            <a:extLst>
              <a:ext uri="{FF2B5EF4-FFF2-40B4-BE49-F238E27FC236}">
                <a16:creationId xmlns:a16="http://schemas.microsoft.com/office/drawing/2014/main" id="{0C920540-C886-4AEE-A425-40BCA2FB705F}"/>
              </a:ext>
            </a:extLst>
          </p:cNvPr>
          <p:cNvSpPr txBox="1"/>
          <p:nvPr/>
        </p:nvSpPr>
        <p:spPr>
          <a:xfrm>
            <a:off x="844737" y="3090957"/>
            <a:ext cx="2327088" cy="369332"/>
          </a:xfrm>
          <a:prstGeom prst="rect">
            <a:avLst/>
          </a:prstGeom>
          <a:noFill/>
          <a:ln>
            <a:solidFill>
              <a:schemeClr val="tx1"/>
            </a:solidFill>
          </a:ln>
        </p:spPr>
        <p:txBody>
          <a:bodyPr wrap="square" rtlCol="0">
            <a:spAutoFit/>
          </a:bodyPr>
          <a:lstStyle/>
          <a:p>
            <a:r>
              <a:rPr lang="ja-JP" altLang="en-US" dirty="0"/>
              <a:t>屋内</a:t>
            </a:r>
            <a:r>
              <a:rPr lang="en-US" altLang="ja-JP" dirty="0"/>
              <a:t>IPNT</a:t>
            </a:r>
            <a:r>
              <a:rPr lang="ja-JP" altLang="en-US" dirty="0"/>
              <a:t>　</a:t>
            </a:r>
            <a:r>
              <a:rPr lang="en-US" altLang="ja-JP" dirty="0"/>
              <a:t>IM</a:t>
            </a:r>
            <a:r>
              <a:rPr lang="ja-JP" altLang="en-US" dirty="0"/>
              <a:t>検討</a:t>
            </a:r>
            <a:r>
              <a:rPr kumimoji="1" lang="ja-JP" altLang="en-US" dirty="0"/>
              <a:t>　</a:t>
            </a:r>
          </a:p>
        </p:txBody>
      </p:sp>
      <p:sp>
        <p:nvSpPr>
          <p:cNvPr id="22" name="テキスト ボックス 21">
            <a:extLst>
              <a:ext uri="{FF2B5EF4-FFF2-40B4-BE49-F238E27FC236}">
                <a16:creationId xmlns:a16="http://schemas.microsoft.com/office/drawing/2014/main" id="{4716B119-BA46-431E-BA16-571714CF62DA}"/>
              </a:ext>
            </a:extLst>
          </p:cNvPr>
          <p:cNvSpPr txBox="1"/>
          <p:nvPr/>
        </p:nvSpPr>
        <p:spPr>
          <a:xfrm>
            <a:off x="3582596" y="2244800"/>
            <a:ext cx="2492990" cy="646331"/>
          </a:xfrm>
          <a:prstGeom prst="rect">
            <a:avLst/>
          </a:prstGeom>
          <a:noFill/>
        </p:spPr>
        <p:txBody>
          <a:bodyPr wrap="none" rtlCol="0">
            <a:spAutoFit/>
          </a:bodyPr>
          <a:lstStyle/>
          <a:p>
            <a:r>
              <a:rPr lang="ja-JP" altLang="en-US" dirty="0"/>
              <a:t>リアルタイム</a:t>
            </a:r>
            <a:endParaRPr lang="en-US" altLang="ja-JP" dirty="0"/>
          </a:p>
          <a:p>
            <a:r>
              <a:rPr kumimoji="1" lang="ja-JP" altLang="en-US" dirty="0"/>
              <a:t>モニターシステム構築</a:t>
            </a:r>
            <a:endParaRPr kumimoji="1" lang="en-US" altLang="ja-JP" dirty="0"/>
          </a:p>
        </p:txBody>
      </p:sp>
      <p:sp>
        <p:nvSpPr>
          <p:cNvPr id="23" name="テキスト ボックス 22">
            <a:extLst>
              <a:ext uri="{FF2B5EF4-FFF2-40B4-BE49-F238E27FC236}">
                <a16:creationId xmlns:a16="http://schemas.microsoft.com/office/drawing/2014/main" id="{76B429C9-38A6-476D-94A5-C6BBFFF7CA39}"/>
              </a:ext>
            </a:extLst>
          </p:cNvPr>
          <p:cNvSpPr txBox="1"/>
          <p:nvPr/>
        </p:nvSpPr>
        <p:spPr>
          <a:xfrm>
            <a:off x="3557831" y="2945840"/>
            <a:ext cx="2569934" cy="646331"/>
          </a:xfrm>
          <a:prstGeom prst="rect">
            <a:avLst/>
          </a:prstGeom>
          <a:noFill/>
        </p:spPr>
        <p:txBody>
          <a:bodyPr wrap="none" rtlCol="0">
            <a:spAutoFit/>
          </a:bodyPr>
          <a:lstStyle/>
          <a:p>
            <a:r>
              <a:rPr lang="en-US" altLang="ja-JP" dirty="0"/>
              <a:t>IPNT</a:t>
            </a:r>
            <a:r>
              <a:rPr lang="ja-JP" altLang="en-US" dirty="0"/>
              <a:t>のインテグリティ</a:t>
            </a:r>
            <a:endParaRPr lang="en-US" altLang="ja-JP" dirty="0"/>
          </a:p>
          <a:p>
            <a:r>
              <a:rPr lang="ja-JP" altLang="en-US" dirty="0"/>
              <a:t>モニター手法検討</a:t>
            </a:r>
            <a:endParaRPr lang="en-US" altLang="ja-JP" dirty="0"/>
          </a:p>
        </p:txBody>
      </p:sp>
      <p:sp>
        <p:nvSpPr>
          <p:cNvPr id="24" name="テキスト ボックス 23">
            <a:extLst>
              <a:ext uri="{FF2B5EF4-FFF2-40B4-BE49-F238E27FC236}">
                <a16:creationId xmlns:a16="http://schemas.microsoft.com/office/drawing/2014/main" id="{6CF088D4-9CDD-46DF-B1A9-24CA08148F56}"/>
              </a:ext>
            </a:extLst>
          </p:cNvPr>
          <p:cNvSpPr txBox="1"/>
          <p:nvPr/>
        </p:nvSpPr>
        <p:spPr>
          <a:xfrm>
            <a:off x="6663690" y="2074545"/>
            <a:ext cx="4009431" cy="369332"/>
          </a:xfrm>
          <a:prstGeom prst="rect">
            <a:avLst/>
          </a:prstGeom>
          <a:noFill/>
        </p:spPr>
        <p:txBody>
          <a:bodyPr wrap="none" rtlCol="0">
            <a:spAutoFit/>
          </a:bodyPr>
          <a:lstStyle/>
          <a:p>
            <a:r>
              <a:rPr kumimoji="1" lang="ja-JP" altLang="en-US" dirty="0"/>
              <a:t>事務局</a:t>
            </a:r>
            <a:r>
              <a:rPr kumimoji="1" lang="en-US" altLang="ja-JP" dirty="0"/>
              <a:t>: </a:t>
            </a:r>
            <a:r>
              <a:rPr lang="ja-JP" altLang="en-US" dirty="0"/>
              <a:t>一</a:t>
            </a:r>
            <a:r>
              <a:rPr kumimoji="1" lang="ja-JP" altLang="en-US" dirty="0"/>
              <a:t>社）屋内情報サービス協会</a:t>
            </a:r>
          </a:p>
        </p:txBody>
      </p:sp>
      <p:cxnSp>
        <p:nvCxnSpPr>
          <p:cNvPr id="26" name="コネクタ: カギ線 25">
            <a:extLst>
              <a:ext uri="{FF2B5EF4-FFF2-40B4-BE49-F238E27FC236}">
                <a16:creationId xmlns:a16="http://schemas.microsoft.com/office/drawing/2014/main" id="{8FE538E2-1019-4354-A7A0-DEE0C8C491ED}"/>
              </a:ext>
            </a:extLst>
          </p:cNvPr>
          <p:cNvCxnSpPr>
            <a:endCxn id="20" idx="1"/>
          </p:cNvCxnSpPr>
          <p:nvPr/>
        </p:nvCxnSpPr>
        <p:spPr>
          <a:xfrm rot="16200000" flipH="1">
            <a:off x="499057" y="2129842"/>
            <a:ext cx="494323" cy="23513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8" name="コネクタ: カギ線 27">
            <a:extLst>
              <a:ext uri="{FF2B5EF4-FFF2-40B4-BE49-F238E27FC236}">
                <a16:creationId xmlns:a16="http://schemas.microsoft.com/office/drawing/2014/main" id="{A792D03F-7F15-4E62-BB74-F722125BE075}"/>
              </a:ext>
            </a:extLst>
          </p:cNvPr>
          <p:cNvCxnSpPr>
            <a:endCxn id="21" idx="1"/>
          </p:cNvCxnSpPr>
          <p:nvPr/>
        </p:nvCxnSpPr>
        <p:spPr>
          <a:xfrm rot="16200000" flipH="1">
            <a:off x="341895" y="2772780"/>
            <a:ext cx="795313" cy="21037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0" name="コネクタ: カギ線 29">
            <a:extLst>
              <a:ext uri="{FF2B5EF4-FFF2-40B4-BE49-F238E27FC236}">
                <a16:creationId xmlns:a16="http://schemas.microsoft.com/office/drawing/2014/main" id="{964BA4B2-8369-4BC2-A93B-E4DD3352019B}"/>
              </a:ext>
            </a:extLst>
          </p:cNvPr>
          <p:cNvCxnSpPr>
            <a:cxnSpLocks/>
            <a:endCxn id="10" idx="1"/>
          </p:cNvCxnSpPr>
          <p:nvPr/>
        </p:nvCxnSpPr>
        <p:spPr>
          <a:xfrm rot="16200000" flipH="1">
            <a:off x="4586645" y="3865839"/>
            <a:ext cx="4102654" cy="3371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9B2952B9-6E87-4DF9-B6D1-6E8527E3B829}"/>
              </a:ext>
            </a:extLst>
          </p:cNvPr>
          <p:cNvCxnSpPr>
            <a:endCxn id="3" idx="1"/>
          </p:cNvCxnSpPr>
          <p:nvPr/>
        </p:nvCxnSpPr>
        <p:spPr>
          <a:xfrm flipV="1">
            <a:off x="6463665" y="2879383"/>
            <a:ext cx="339912" cy="6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A2126FA8-8DAD-4E80-8E3C-C1151B9326CB}"/>
              </a:ext>
            </a:extLst>
          </p:cNvPr>
          <p:cNvCxnSpPr>
            <a:endCxn id="4" idx="1"/>
          </p:cNvCxnSpPr>
          <p:nvPr/>
        </p:nvCxnSpPr>
        <p:spPr>
          <a:xfrm flipV="1">
            <a:off x="6457950" y="3677241"/>
            <a:ext cx="342638" cy="32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7A292D86-A934-4CE2-8E16-72D1D0B50521}"/>
              </a:ext>
            </a:extLst>
          </p:cNvPr>
          <p:cNvCxnSpPr>
            <a:cxnSpLocks/>
            <a:endCxn id="2" idx="1"/>
          </p:cNvCxnSpPr>
          <p:nvPr/>
        </p:nvCxnSpPr>
        <p:spPr>
          <a:xfrm>
            <a:off x="6457950" y="4436252"/>
            <a:ext cx="34263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AE06D32F-DFF4-4343-A794-D2BCE845013E}"/>
              </a:ext>
            </a:extLst>
          </p:cNvPr>
          <p:cNvCxnSpPr>
            <a:endCxn id="8" idx="1"/>
          </p:cNvCxnSpPr>
          <p:nvPr/>
        </p:nvCxnSpPr>
        <p:spPr>
          <a:xfrm flipV="1">
            <a:off x="6452235" y="5347664"/>
            <a:ext cx="351341" cy="1576"/>
          </a:xfrm>
          <a:prstGeom prst="line">
            <a:avLst/>
          </a:prstGeom>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5F26BFD0-8B91-4639-A03B-B7C082F80FDE}"/>
              </a:ext>
            </a:extLst>
          </p:cNvPr>
          <p:cNvSpPr txBox="1"/>
          <p:nvPr/>
        </p:nvSpPr>
        <p:spPr>
          <a:xfrm>
            <a:off x="274320" y="257175"/>
            <a:ext cx="4809330" cy="646331"/>
          </a:xfrm>
          <a:prstGeom prst="rect">
            <a:avLst/>
          </a:prstGeom>
          <a:noFill/>
        </p:spPr>
        <p:txBody>
          <a:bodyPr wrap="none" rtlCol="0">
            <a:spAutoFit/>
          </a:bodyPr>
          <a:lstStyle/>
          <a:p>
            <a:r>
              <a:rPr kumimoji="1" lang="ja-JP" altLang="en-US" sz="3600" b="1" dirty="0">
                <a:latin typeface="Meiryo UI" panose="020B0604030504040204" pitchFamily="50" charset="-128"/>
                <a:ea typeface="Meiryo UI" panose="020B0604030504040204" pitchFamily="50" charset="-128"/>
              </a:rPr>
              <a:t>平成</a:t>
            </a:r>
            <a:r>
              <a:rPr kumimoji="1" lang="en-US" altLang="ja-JP" sz="3600" b="1" dirty="0">
                <a:latin typeface="Meiryo UI" panose="020B0604030504040204" pitchFamily="50" charset="-128"/>
                <a:ea typeface="Meiryo UI" panose="020B0604030504040204" pitchFamily="50" charset="-128"/>
              </a:rPr>
              <a:t>30</a:t>
            </a:r>
            <a:r>
              <a:rPr kumimoji="1" lang="ja-JP" altLang="en-US" sz="3600" b="1" dirty="0">
                <a:latin typeface="Meiryo UI" panose="020B0604030504040204" pitchFamily="50" charset="-128"/>
                <a:ea typeface="Meiryo UI" panose="020B0604030504040204" pitchFamily="50" charset="-128"/>
              </a:rPr>
              <a:t>年度　実施体制</a:t>
            </a:r>
          </a:p>
        </p:txBody>
      </p:sp>
      <p:sp>
        <p:nvSpPr>
          <p:cNvPr id="42" name="テキスト ボックス 41">
            <a:extLst>
              <a:ext uri="{FF2B5EF4-FFF2-40B4-BE49-F238E27FC236}">
                <a16:creationId xmlns:a16="http://schemas.microsoft.com/office/drawing/2014/main" id="{08AA697F-76CD-4B91-8722-C3EB7799142E}"/>
              </a:ext>
            </a:extLst>
          </p:cNvPr>
          <p:cNvSpPr txBox="1"/>
          <p:nvPr/>
        </p:nvSpPr>
        <p:spPr>
          <a:xfrm>
            <a:off x="720090" y="4137660"/>
            <a:ext cx="1500732" cy="369332"/>
          </a:xfrm>
          <a:prstGeom prst="rect">
            <a:avLst/>
          </a:prstGeom>
          <a:noFill/>
        </p:spPr>
        <p:txBody>
          <a:bodyPr wrap="none" rtlCol="0">
            <a:spAutoFit/>
          </a:bodyPr>
          <a:lstStyle/>
          <a:p>
            <a:r>
              <a:rPr lang="en-US" altLang="ja-JP" dirty="0"/>
              <a:t>IPN</a:t>
            </a:r>
            <a:r>
              <a:rPr lang="ja-JP" altLang="en-US" dirty="0"/>
              <a:t>メーカー</a:t>
            </a:r>
            <a:endParaRPr kumimoji="1" lang="ja-JP" altLang="en-US" dirty="0"/>
          </a:p>
        </p:txBody>
      </p:sp>
      <p:sp>
        <p:nvSpPr>
          <p:cNvPr id="43" name="テキスト ボックス 42">
            <a:extLst>
              <a:ext uri="{FF2B5EF4-FFF2-40B4-BE49-F238E27FC236}">
                <a16:creationId xmlns:a16="http://schemas.microsoft.com/office/drawing/2014/main" id="{C4EB86A6-92BE-4308-A74B-D5B51304ECC9}"/>
              </a:ext>
            </a:extLst>
          </p:cNvPr>
          <p:cNvSpPr txBox="1"/>
          <p:nvPr/>
        </p:nvSpPr>
        <p:spPr>
          <a:xfrm>
            <a:off x="741045" y="4604385"/>
            <a:ext cx="1737976" cy="369332"/>
          </a:xfrm>
          <a:prstGeom prst="rect">
            <a:avLst/>
          </a:prstGeom>
          <a:noFill/>
        </p:spPr>
        <p:txBody>
          <a:bodyPr wrap="none" rtlCol="0">
            <a:spAutoFit/>
          </a:bodyPr>
          <a:lstStyle/>
          <a:p>
            <a:r>
              <a:rPr lang="en-US" altLang="ja-JP" dirty="0"/>
              <a:t>GNSS</a:t>
            </a:r>
            <a:r>
              <a:rPr lang="ja-JP" altLang="en-US" dirty="0"/>
              <a:t>メーカー</a:t>
            </a:r>
            <a:endParaRPr kumimoji="1" lang="ja-JP" altLang="en-US" dirty="0"/>
          </a:p>
        </p:txBody>
      </p:sp>
      <p:sp>
        <p:nvSpPr>
          <p:cNvPr id="44" name="テキスト ボックス 43">
            <a:extLst>
              <a:ext uri="{FF2B5EF4-FFF2-40B4-BE49-F238E27FC236}">
                <a16:creationId xmlns:a16="http://schemas.microsoft.com/office/drawing/2014/main" id="{6BD99DCC-A66E-46EF-83A6-26EBA5E09A55}"/>
              </a:ext>
            </a:extLst>
          </p:cNvPr>
          <p:cNvSpPr txBox="1"/>
          <p:nvPr/>
        </p:nvSpPr>
        <p:spPr>
          <a:xfrm>
            <a:off x="733425" y="5116830"/>
            <a:ext cx="2095445" cy="369332"/>
          </a:xfrm>
          <a:prstGeom prst="rect">
            <a:avLst/>
          </a:prstGeom>
          <a:noFill/>
        </p:spPr>
        <p:txBody>
          <a:bodyPr wrap="none" rtlCol="0">
            <a:spAutoFit/>
          </a:bodyPr>
          <a:lstStyle/>
          <a:p>
            <a:r>
              <a:rPr kumimoji="1" lang="en-US" altLang="ja-JP" dirty="0"/>
              <a:t>TV</a:t>
            </a:r>
            <a:r>
              <a:rPr kumimoji="1" lang="ja-JP" altLang="en-US" dirty="0"/>
              <a:t>放送機器関係者</a:t>
            </a:r>
          </a:p>
        </p:txBody>
      </p:sp>
      <p:sp>
        <p:nvSpPr>
          <p:cNvPr id="45" name="テキスト ボックス 44">
            <a:extLst>
              <a:ext uri="{FF2B5EF4-FFF2-40B4-BE49-F238E27FC236}">
                <a16:creationId xmlns:a16="http://schemas.microsoft.com/office/drawing/2014/main" id="{527E7E6D-B69D-4661-B7A2-725803490C7C}"/>
              </a:ext>
            </a:extLst>
          </p:cNvPr>
          <p:cNvSpPr txBox="1"/>
          <p:nvPr/>
        </p:nvSpPr>
        <p:spPr>
          <a:xfrm>
            <a:off x="8012430" y="245745"/>
            <a:ext cx="3647152" cy="646331"/>
          </a:xfrm>
          <a:prstGeom prst="rect">
            <a:avLst/>
          </a:prstGeom>
          <a:noFill/>
        </p:spPr>
        <p:txBody>
          <a:bodyPr wrap="none" rtlCol="0">
            <a:spAutoFit/>
          </a:bodyPr>
          <a:lstStyle/>
          <a:p>
            <a:r>
              <a:rPr kumimoji="1" lang="ja-JP" altLang="en-US" dirty="0"/>
              <a:t>オブザーバー</a:t>
            </a:r>
            <a:r>
              <a:rPr lang="ja-JP" altLang="en-US" dirty="0"/>
              <a:t>　　国関係</a:t>
            </a:r>
            <a:endParaRPr lang="en-US" altLang="ja-JP" dirty="0"/>
          </a:p>
          <a:p>
            <a:r>
              <a:rPr kumimoji="1" lang="ja-JP" altLang="en-US" dirty="0"/>
              <a:t>　　　　　　　　準天頂衛星関係</a:t>
            </a:r>
            <a:endParaRPr kumimoji="1" lang="en-US" altLang="ja-JP" dirty="0"/>
          </a:p>
        </p:txBody>
      </p:sp>
    </p:spTree>
    <p:extLst>
      <p:ext uri="{BB962C8B-B14F-4D97-AF65-F5344CB8AC3E}">
        <p14:creationId xmlns:p14="http://schemas.microsoft.com/office/powerpoint/2010/main" val="2045191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矢印: 五方向 16">
            <a:extLst>
              <a:ext uri="{FF2B5EF4-FFF2-40B4-BE49-F238E27FC236}">
                <a16:creationId xmlns:a16="http://schemas.microsoft.com/office/drawing/2014/main" id="{0C9A8964-E931-47A0-8104-D92E2025F00D}"/>
              </a:ext>
            </a:extLst>
          </p:cNvPr>
          <p:cNvSpPr/>
          <p:nvPr/>
        </p:nvSpPr>
        <p:spPr>
          <a:xfrm rot="16200000">
            <a:off x="8743379" y="3605593"/>
            <a:ext cx="1321308" cy="3514725"/>
          </a:xfrm>
          <a:prstGeom prst="homePlat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2" name="テキスト ボックス 1">
            <a:extLst>
              <a:ext uri="{FF2B5EF4-FFF2-40B4-BE49-F238E27FC236}">
                <a16:creationId xmlns:a16="http://schemas.microsoft.com/office/drawing/2014/main" id="{00395388-E058-41FB-B20D-A01FDD7F8F5D}"/>
              </a:ext>
            </a:extLst>
          </p:cNvPr>
          <p:cNvSpPr txBox="1"/>
          <p:nvPr/>
        </p:nvSpPr>
        <p:spPr>
          <a:xfrm>
            <a:off x="274320" y="257175"/>
            <a:ext cx="7234673" cy="646331"/>
          </a:xfrm>
          <a:prstGeom prst="rect">
            <a:avLst/>
          </a:prstGeom>
          <a:noFill/>
        </p:spPr>
        <p:txBody>
          <a:bodyPr wrap="none" rtlCol="0">
            <a:spAutoFit/>
          </a:bodyPr>
          <a:lstStyle/>
          <a:p>
            <a:r>
              <a:rPr kumimoji="1" lang="ja-JP" altLang="en-US" sz="3600" b="1" dirty="0">
                <a:latin typeface="Meiryo UI" panose="020B0604030504040204" pitchFamily="50" charset="-128"/>
                <a:ea typeface="Meiryo UI" panose="020B0604030504040204" pitchFamily="50" charset="-128"/>
              </a:rPr>
              <a:t>平成</a:t>
            </a:r>
            <a:r>
              <a:rPr kumimoji="1" lang="en-US" altLang="ja-JP" sz="3600" b="1" dirty="0">
                <a:latin typeface="Meiryo UI" panose="020B0604030504040204" pitchFamily="50" charset="-128"/>
                <a:ea typeface="Meiryo UI" panose="020B0604030504040204" pitchFamily="50" charset="-128"/>
              </a:rPr>
              <a:t>30</a:t>
            </a:r>
            <a:r>
              <a:rPr kumimoji="1" lang="ja-JP" altLang="en-US" sz="3600" b="1" dirty="0">
                <a:latin typeface="Meiryo UI" panose="020B0604030504040204" pitchFamily="50" charset="-128"/>
                <a:ea typeface="Meiryo UI" panose="020B0604030504040204" pitchFamily="50" charset="-128"/>
              </a:rPr>
              <a:t>年度以降の実施計画（案）</a:t>
            </a:r>
          </a:p>
        </p:txBody>
      </p:sp>
      <p:sp>
        <p:nvSpPr>
          <p:cNvPr id="3" name="テキスト ボックス 2">
            <a:extLst>
              <a:ext uri="{FF2B5EF4-FFF2-40B4-BE49-F238E27FC236}">
                <a16:creationId xmlns:a16="http://schemas.microsoft.com/office/drawing/2014/main" id="{43A2EFCC-100D-4FCD-8A9D-3903BAC1A009}"/>
              </a:ext>
            </a:extLst>
          </p:cNvPr>
          <p:cNvSpPr txBox="1"/>
          <p:nvPr/>
        </p:nvSpPr>
        <p:spPr>
          <a:xfrm>
            <a:off x="302895" y="1131570"/>
            <a:ext cx="11783995" cy="523220"/>
          </a:xfrm>
          <a:prstGeom prst="rect">
            <a:avLst/>
          </a:prstGeom>
          <a:noFill/>
        </p:spPr>
        <p:txBody>
          <a:bodyPr wrap="none" rtlCol="0">
            <a:spAutoFit/>
          </a:bodyPr>
          <a:lstStyle/>
          <a:p>
            <a:r>
              <a:rPr kumimoji="1" lang="ja-JP" altLang="en-US" sz="2800" b="1" dirty="0"/>
              <a:t>目的　：時刻同期におけるみちびき利用の促進＝</a:t>
            </a:r>
            <a:r>
              <a:rPr kumimoji="1" lang="en-US" altLang="ja-JP" sz="2800" b="1" dirty="0">
                <a:solidFill>
                  <a:srgbClr val="C00000"/>
                </a:solidFill>
              </a:rPr>
              <a:t>QZSS</a:t>
            </a:r>
            <a:r>
              <a:rPr lang="ja-JP" altLang="en-US" sz="2800" b="1" dirty="0">
                <a:solidFill>
                  <a:srgbClr val="C00000"/>
                </a:solidFill>
              </a:rPr>
              <a:t>　</a:t>
            </a:r>
            <a:r>
              <a:rPr kumimoji="1" lang="en-US" altLang="ja-JP" sz="2800" b="1" dirty="0">
                <a:solidFill>
                  <a:srgbClr val="C00000"/>
                </a:solidFill>
              </a:rPr>
              <a:t>TIME</a:t>
            </a:r>
            <a:r>
              <a:rPr lang="ja-JP" altLang="en-US" sz="2800" b="1" dirty="0">
                <a:solidFill>
                  <a:srgbClr val="C00000"/>
                </a:solidFill>
              </a:rPr>
              <a:t>モニター</a:t>
            </a:r>
            <a:endParaRPr kumimoji="1" lang="ja-JP" altLang="en-US" sz="2800" b="1" dirty="0">
              <a:solidFill>
                <a:srgbClr val="C00000"/>
              </a:solidFill>
            </a:endParaRPr>
          </a:p>
        </p:txBody>
      </p:sp>
      <p:sp>
        <p:nvSpPr>
          <p:cNvPr id="5" name="テキスト ボックス 4">
            <a:extLst>
              <a:ext uri="{FF2B5EF4-FFF2-40B4-BE49-F238E27FC236}">
                <a16:creationId xmlns:a16="http://schemas.microsoft.com/office/drawing/2014/main" id="{7362CFC6-A551-4B73-9EE4-BB5436A52039}"/>
              </a:ext>
            </a:extLst>
          </p:cNvPr>
          <p:cNvSpPr txBox="1"/>
          <p:nvPr/>
        </p:nvSpPr>
        <p:spPr>
          <a:xfrm>
            <a:off x="316230" y="2459355"/>
            <a:ext cx="2031325" cy="523220"/>
          </a:xfrm>
          <a:prstGeom prst="rect">
            <a:avLst/>
          </a:prstGeom>
          <a:noFill/>
        </p:spPr>
        <p:txBody>
          <a:bodyPr wrap="none" rtlCol="0">
            <a:spAutoFit/>
          </a:bodyPr>
          <a:lstStyle/>
          <a:p>
            <a:r>
              <a:rPr lang="ja-JP" altLang="en-US" sz="2800" b="1" dirty="0"/>
              <a:t>平成</a:t>
            </a:r>
            <a:r>
              <a:rPr lang="en-US" altLang="ja-JP" sz="2800" b="1" dirty="0"/>
              <a:t>30</a:t>
            </a:r>
            <a:r>
              <a:rPr lang="ja-JP" altLang="en-US" sz="2800" b="1" dirty="0"/>
              <a:t>年度</a:t>
            </a:r>
            <a:endParaRPr kumimoji="1" lang="ja-JP" altLang="en-US" sz="2800" b="1" dirty="0"/>
          </a:p>
        </p:txBody>
      </p:sp>
      <p:sp>
        <p:nvSpPr>
          <p:cNvPr id="6" name="テキスト ボックス 5">
            <a:extLst>
              <a:ext uri="{FF2B5EF4-FFF2-40B4-BE49-F238E27FC236}">
                <a16:creationId xmlns:a16="http://schemas.microsoft.com/office/drawing/2014/main" id="{FA0A2EF2-1255-45FC-98A2-518D413FF90A}"/>
              </a:ext>
            </a:extLst>
          </p:cNvPr>
          <p:cNvSpPr txBox="1"/>
          <p:nvPr/>
        </p:nvSpPr>
        <p:spPr>
          <a:xfrm>
            <a:off x="3509010" y="2508885"/>
            <a:ext cx="2185214" cy="523220"/>
          </a:xfrm>
          <a:prstGeom prst="rect">
            <a:avLst/>
          </a:prstGeom>
          <a:noFill/>
        </p:spPr>
        <p:txBody>
          <a:bodyPr wrap="none" rtlCol="0">
            <a:spAutoFit/>
          </a:bodyPr>
          <a:lstStyle/>
          <a:p>
            <a:r>
              <a:rPr lang="ja-JP" altLang="en-US" sz="2800" b="1" dirty="0"/>
              <a:t>平成</a:t>
            </a:r>
            <a:r>
              <a:rPr lang="en-US" altLang="ja-JP" sz="2800" b="1" dirty="0"/>
              <a:t>3</a:t>
            </a:r>
            <a:r>
              <a:rPr lang="ja-JP" altLang="en-US" sz="2800" b="1" dirty="0"/>
              <a:t>１年度</a:t>
            </a:r>
            <a:endParaRPr kumimoji="1" lang="ja-JP" altLang="en-US" sz="2800" b="1" dirty="0"/>
          </a:p>
        </p:txBody>
      </p:sp>
      <p:sp>
        <p:nvSpPr>
          <p:cNvPr id="7" name="テキスト ボックス 6">
            <a:extLst>
              <a:ext uri="{FF2B5EF4-FFF2-40B4-BE49-F238E27FC236}">
                <a16:creationId xmlns:a16="http://schemas.microsoft.com/office/drawing/2014/main" id="{C8D76DD6-2BD7-442E-B4B4-CD373B316CF6}"/>
              </a:ext>
            </a:extLst>
          </p:cNvPr>
          <p:cNvSpPr txBox="1"/>
          <p:nvPr/>
        </p:nvSpPr>
        <p:spPr>
          <a:xfrm>
            <a:off x="6456045" y="2541270"/>
            <a:ext cx="2236510" cy="523220"/>
          </a:xfrm>
          <a:prstGeom prst="rect">
            <a:avLst/>
          </a:prstGeom>
          <a:noFill/>
        </p:spPr>
        <p:txBody>
          <a:bodyPr wrap="none" rtlCol="0">
            <a:spAutoFit/>
          </a:bodyPr>
          <a:lstStyle/>
          <a:p>
            <a:r>
              <a:rPr lang="ja-JP" altLang="en-US" sz="2800" b="1" dirty="0"/>
              <a:t>平成</a:t>
            </a:r>
            <a:r>
              <a:rPr lang="en-US" altLang="ja-JP" sz="2800" b="1" dirty="0"/>
              <a:t>3</a:t>
            </a:r>
            <a:r>
              <a:rPr lang="ja-JP" altLang="en-US" sz="2800" b="1" dirty="0"/>
              <a:t>２年度</a:t>
            </a:r>
            <a:endParaRPr kumimoji="1" lang="ja-JP" altLang="en-US" sz="2800" b="1" dirty="0"/>
          </a:p>
        </p:txBody>
      </p:sp>
      <p:sp>
        <p:nvSpPr>
          <p:cNvPr id="8" name="テキスト ボックス 7">
            <a:extLst>
              <a:ext uri="{FF2B5EF4-FFF2-40B4-BE49-F238E27FC236}">
                <a16:creationId xmlns:a16="http://schemas.microsoft.com/office/drawing/2014/main" id="{FC7E8D0D-BF58-4C88-BAE8-A58C7A4E24F2}"/>
              </a:ext>
            </a:extLst>
          </p:cNvPr>
          <p:cNvSpPr txBox="1"/>
          <p:nvPr/>
        </p:nvSpPr>
        <p:spPr>
          <a:xfrm>
            <a:off x="9374505" y="2562225"/>
            <a:ext cx="2185214" cy="523220"/>
          </a:xfrm>
          <a:prstGeom prst="rect">
            <a:avLst/>
          </a:prstGeom>
          <a:noFill/>
        </p:spPr>
        <p:txBody>
          <a:bodyPr wrap="none" rtlCol="0">
            <a:spAutoFit/>
          </a:bodyPr>
          <a:lstStyle/>
          <a:p>
            <a:r>
              <a:rPr lang="ja-JP" altLang="en-US" sz="2800" b="1" dirty="0"/>
              <a:t>平成</a:t>
            </a:r>
            <a:r>
              <a:rPr lang="en-US" altLang="ja-JP" sz="2800" b="1" dirty="0"/>
              <a:t>3</a:t>
            </a:r>
            <a:r>
              <a:rPr lang="ja-JP" altLang="en-US" sz="2800" b="1" dirty="0"/>
              <a:t>３年度</a:t>
            </a:r>
            <a:endParaRPr kumimoji="1" lang="ja-JP" altLang="en-US" sz="2800" b="1" dirty="0"/>
          </a:p>
        </p:txBody>
      </p:sp>
      <p:sp>
        <p:nvSpPr>
          <p:cNvPr id="9" name="テキスト ボックス 8">
            <a:extLst>
              <a:ext uri="{FF2B5EF4-FFF2-40B4-BE49-F238E27FC236}">
                <a16:creationId xmlns:a16="http://schemas.microsoft.com/office/drawing/2014/main" id="{C36EBCA7-EBE1-4910-B550-507593304D19}"/>
              </a:ext>
            </a:extLst>
          </p:cNvPr>
          <p:cNvSpPr txBox="1"/>
          <p:nvPr/>
        </p:nvSpPr>
        <p:spPr>
          <a:xfrm>
            <a:off x="434340" y="3343275"/>
            <a:ext cx="1338828" cy="369332"/>
          </a:xfrm>
          <a:prstGeom prst="rect">
            <a:avLst/>
          </a:prstGeom>
          <a:noFill/>
        </p:spPr>
        <p:txBody>
          <a:bodyPr wrap="none" rtlCol="0">
            <a:spAutoFit/>
          </a:bodyPr>
          <a:lstStyle/>
          <a:p>
            <a:r>
              <a:rPr kumimoji="1" lang="ja-JP" altLang="en-US" b="1" dirty="0"/>
              <a:t>・技術検証</a:t>
            </a:r>
          </a:p>
        </p:txBody>
      </p:sp>
      <p:sp>
        <p:nvSpPr>
          <p:cNvPr id="10" name="テキスト ボックス 9">
            <a:extLst>
              <a:ext uri="{FF2B5EF4-FFF2-40B4-BE49-F238E27FC236}">
                <a16:creationId xmlns:a16="http://schemas.microsoft.com/office/drawing/2014/main" id="{F828B8DA-6054-45C9-A9FC-4FC0A045A54B}"/>
              </a:ext>
            </a:extLst>
          </p:cNvPr>
          <p:cNvSpPr txBox="1"/>
          <p:nvPr/>
        </p:nvSpPr>
        <p:spPr>
          <a:xfrm>
            <a:off x="432435" y="3964305"/>
            <a:ext cx="1800493" cy="646331"/>
          </a:xfrm>
          <a:prstGeom prst="rect">
            <a:avLst/>
          </a:prstGeom>
          <a:noFill/>
        </p:spPr>
        <p:txBody>
          <a:bodyPr wrap="none" rtlCol="0">
            <a:spAutoFit/>
          </a:bodyPr>
          <a:lstStyle/>
          <a:p>
            <a:r>
              <a:rPr kumimoji="1" lang="ja-JP" altLang="en-US" b="1" dirty="0"/>
              <a:t>・みちびき</a:t>
            </a:r>
            <a:endParaRPr kumimoji="1" lang="en-US" altLang="ja-JP" b="1" dirty="0"/>
          </a:p>
          <a:p>
            <a:r>
              <a:rPr lang="ja-JP" altLang="en-US" b="1" dirty="0"/>
              <a:t>　時刻利用検討</a:t>
            </a:r>
            <a:endParaRPr kumimoji="1" lang="ja-JP" altLang="en-US" b="1" dirty="0"/>
          </a:p>
        </p:txBody>
      </p:sp>
      <p:sp>
        <p:nvSpPr>
          <p:cNvPr id="11" name="テキスト ボックス 10">
            <a:extLst>
              <a:ext uri="{FF2B5EF4-FFF2-40B4-BE49-F238E27FC236}">
                <a16:creationId xmlns:a16="http://schemas.microsoft.com/office/drawing/2014/main" id="{EC059E29-425E-47CF-98BD-1A386C040416}"/>
              </a:ext>
            </a:extLst>
          </p:cNvPr>
          <p:cNvSpPr txBox="1"/>
          <p:nvPr/>
        </p:nvSpPr>
        <p:spPr>
          <a:xfrm>
            <a:off x="3244215" y="3347085"/>
            <a:ext cx="3057247" cy="1323439"/>
          </a:xfrm>
          <a:prstGeom prst="rect">
            <a:avLst/>
          </a:prstGeom>
          <a:noFill/>
        </p:spPr>
        <p:txBody>
          <a:bodyPr wrap="none" rtlCol="0">
            <a:spAutoFit/>
          </a:bodyPr>
          <a:lstStyle/>
          <a:p>
            <a:r>
              <a:rPr kumimoji="1" lang="ja-JP" altLang="en-US" sz="1600" b="1" dirty="0"/>
              <a:t>・シームレス</a:t>
            </a:r>
            <a:endParaRPr kumimoji="1" lang="en-US" altLang="ja-JP" sz="1600" b="1" dirty="0"/>
          </a:p>
          <a:p>
            <a:r>
              <a:rPr lang="ja-JP" altLang="en-US" sz="1600" b="1" dirty="0"/>
              <a:t>　</a:t>
            </a:r>
            <a:r>
              <a:rPr lang="en-US" altLang="ja-JP" sz="1600" b="1" dirty="0"/>
              <a:t>TIME</a:t>
            </a:r>
            <a:r>
              <a:rPr lang="ja-JP" altLang="en-US" sz="1600" b="1" dirty="0"/>
              <a:t>　モニターシステム</a:t>
            </a:r>
            <a:endParaRPr lang="en-US" altLang="ja-JP" sz="1600" b="1" dirty="0"/>
          </a:p>
          <a:p>
            <a:endParaRPr lang="en-US" altLang="ja-JP" sz="1600" b="1" dirty="0"/>
          </a:p>
          <a:p>
            <a:r>
              <a:rPr kumimoji="1" lang="ja-JP" altLang="en-US" sz="1600" b="1" dirty="0"/>
              <a:t>・みちびき信号利用の</a:t>
            </a:r>
            <a:endParaRPr kumimoji="1" lang="en-US" altLang="ja-JP" sz="1600" b="1" dirty="0"/>
          </a:p>
          <a:p>
            <a:r>
              <a:rPr lang="ja-JP" altLang="en-US" sz="1600" b="1" dirty="0"/>
              <a:t>　　担保・認証ついての検討会</a:t>
            </a:r>
            <a:endParaRPr kumimoji="1" lang="ja-JP" altLang="en-US" sz="1600" b="1" dirty="0"/>
          </a:p>
        </p:txBody>
      </p:sp>
      <p:sp>
        <p:nvSpPr>
          <p:cNvPr id="12" name="テキスト ボックス 11">
            <a:extLst>
              <a:ext uri="{FF2B5EF4-FFF2-40B4-BE49-F238E27FC236}">
                <a16:creationId xmlns:a16="http://schemas.microsoft.com/office/drawing/2014/main" id="{7B6E58AA-0172-4C9F-AA7F-7381653C13F4}"/>
              </a:ext>
            </a:extLst>
          </p:cNvPr>
          <p:cNvSpPr txBox="1"/>
          <p:nvPr/>
        </p:nvSpPr>
        <p:spPr>
          <a:xfrm>
            <a:off x="6665595" y="3336370"/>
            <a:ext cx="4941570" cy="1323439"/>
          </a:xfrm>
          <a:prstGeom prst="rect">
            <a:avLst/>
          </a:prstGeom>
          <a:solidFill>
            <a:srgbClr val="92D050"/>
          </a:solidFill>
          <a:ln>
            <a:solidFill>
              <a:schemeClr val="tx1"/>
            </a:solidFill>
          </a:ln>
        </p:spPr>
        <p:txBody>
          <a:bodyPr wrap="square" rtlCol="0" anchor="ctr">
            <a:spAutoFit/>
          </a:bodyPr>
          <a:lstStyle/>
          <a:p>
            <a:pPr algn="ctr"/>
            <a:endParaRPr lang="en-US" altLang="ja-JP" sz="1600" b="1" dirty="0">
              <a:latin typeface="Meiryo UI" panose="020B0604030504040204" pitchFamily="50" charset="-128"/>
              <a:ea typeface="Meiryo UI" panose="020B0604030504040204" pitchFamily="50" charset="-128"/>
            </a:endParaRPr>
          </a:p>
          <a:p>
            <a:pPr algn="ctr"/>
            <a:r>
              <a:rPr lang="en-US" altLang="ja-JP" sz="1600" b="1" dirty="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仮）</a:t>
            </a:r>
            <a:r>
              <a:rPr lang="ja-JP" altLang="en-US" sz="1600" b="1" dirty="0" err="1">
                <a:latin typeface="Meiryo UI" panose="020B0604030504040204" pitchFamily="50" charset="-128"/>
                <a:ea typeface="Meiryo UI" panose="020B0604030504040204" pitchFamily="50" charset="-128"/>
              </a:rPr>
              <a:t>み</a:t>
            </a:r>
            <a:r>
              <a:rPr lang="ja-JP" altLang="en-US" sz="1600" b="1" dirty="0">
                <a:latin typeface="Meiryo UI" panose="020B0604030504040204" pitchFamily="50" charset="-128"/>
                <a:ea typeface="Meiryo UI" panose="020B0604030504040204" pitchFamily="50" charset="-128"/>
              </a:rPr>
              <a:t>ちび</a:t>
            </a:r>
            <a:endParaRPr lang="en-US" altLang="ja-JP" sz="1600" b="1" dirty="0">
              <a:latin typeface="Meiryo UI" panose="020B0604030504040204" pitchFamily="50" charset="-128"/>
              <a:ea typeface="Meiryo UI" panose="020B0604030504040204" pitchFamily="50" charset="-128"/>
            </a:endParaRPr>
          </a:p>
          <a:p>
            <a:pPr algn="ctr"/>
            <a:r>
              <a:rPr kumimoji="1" lang="ja-JP" altLang="en-US" sz="1600" b="1" dirty="0">
                <a:latin typeface="Meiryo UI" panose="020B0604030504040204" pitchFamily="50" charset="-128"/>
                <a:ea typeface="Meiryo UI" panose="020B0604030504040204" pitchFamily="50" charset="-128"/>
              </a:rPr>
              <a:t>高精度時刻利用センター</a:t>
            </a:r>
            <a:endParaRPr kumimoji="1" lang="en-US" altLang="ja-JP" sz="1600" b="1" dirty="0">
              <a:latin typeface="Meiryo UI" panose="020B0604030504040204" pitchFamily="50" charset="-128"/>
              <a:ea typeface="Meiryo UI" panose="020B0604030504040204" pitchFamily="50" charset="-128"/>
            </a:endParaRPr>
          </a:p>
          <a:p>
            <a:pPr algn="ctr"/>
            <a:endParaRPr lang="en-US" altLang="ja-JP" sz="1600" b="1" dirty="0">
              <a:latin typeface="Meiryo UI" panose="020B0604030504040204" pitchFamily="50" charset="-128"/>
              <a:ea typeface="Meiryo UI" panose="020B0604030504040204" pitchFamily="50" charset="-128"/>
            </a:endParaRPr>
          </a:p>
          <a:p>
            <a:pPr algn="ctr"/>
            <a:endParaRPr kumimoji="1" lang="en-US" altLang="ja-JP" sz="1600" b="1" dirty="0">
              <a:latin typeface="Meiryo UI" panose="020B0604030504040204" pitchFamily="50" charset="-128"/>
              <a:ea typeface="Meiryo UI" panose="020B0604030504040204" pitchFamily="50" charset="-128"/>
            </a:endParaRPr>
          </a:p>
        </p:txBody>
      </p:sp>
      <p:sp>
        <p:nvSpPr>
          <p:cNvPr id="13" name="矢印: 右 12">
            <a:extLst>
              <a:ext uri="{FF2B5EF4-FFF2-40B4-BE49-F238E27FC236}">
                <a16:creationId xmlns:a16="http://schemas.microsoft.com/office/drawing/2014/main" id="{3C064CC8-F2DC-4EF2-AFD5-263AA8B9D4C4}"/>
              </a:ext>
            </a:extLst>
          </p:cNvPr>
          <p:cNvSpPr/>
          <p:nvPr/>
        </p:nvSpPr>
        <p:spPr>
          <a:xfrm rot="1197659">
            <a:off x="6295087" y="3698402"/>
            <a:ext cx="654813" cy="269723"/>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2684434B-7D29-4B62-9882-BDAFEAB40E1A}"/>
              </a:ext>
            </a:extLst>
          </p:cNvPr>
          <p:cNvSpPr/>
          <p:nvPr/>
        </p:nvSpPr>
        <p:spPr>
          <a:xfrm rot="19749975">
            <a:off x="6304612" y="4187987"/>
            <a:ext cx="654813" cy="269723"/>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85D6C56D-FCF2-4615-8209-4A10795F51C5}"/>
              </a:ext>
            </a:extLst>
          </p:cNvPr>
          <p:cNvSpPr txBox="1"/>
          <p:nvPr/>
        </p:nvSpPr>
        <p:spPr>
          <a:xfrm>
            <a:off x="6903720" y="3851910"/>
            <a:ext cx="1082348" cy="523220"/>
          </a:xfrm>
          <a:prstGeom prst="rect">
            <a:avLst/>
          </a:prstGeom>
          <a:noFill/>
        </p:spPr>
        <p:txBody>
          <a:bodyPr wrap="none" rtlCol="0">
            <a:spAutoFit/>
          </a:bodyPr>
          <a:lstStyle/>
          <a:p>
            <a:r>
              <a:rPr kumimoji="1" lang="ja-JP" altLang="en-US" sz="1400" dirty="0"/>
              <a:t>検討結果</a:t>
            </a:r>
            <a:endParaRPr kumimoji="1" lang="en-US" altLang="ja-JP" sz="1400" dirty="0"/>
          </a:p>
          <a:p>
            <a:r>
              <a:rPr lang="ja-JP" altLang="en-US" sz="1400" dirty="0"/>
              <a:t>提供・協力</a:t>
            </a:r>
            <a:endParaRPr kumimoji="1" lang="ja-JP" altLang="en-US" sz="1400" dirty="0"/>
          </a:p>
        </p:txBody>
      </p:sp>
      <p:sp>
        <p:nvSpPr>
          <p:cNvPr id="16" name="テキスト ボックス 15">
            <a:extLst>
              <a:ext uri="{FF2B5EF4-FFF2-40B4-BE49-F238E27FC236}">
                <a16:creationId xmlns:a16="http://schemas.microsoft.com/office/drawing/2014/main" id="{D279062E-EFAD-4DDD-9CDD-5E8ACC772B56}"/>
              </a:ext>
            </a:extLst>
          </p:cNvPr>
          <p:cNvSpPr txBox="1"/>
          <p:nvPr/>
        </p:nvSpPr>
        <p:spPr>
          <a:xfrm>
            <a:off x="8001000" y="5234940"/>
            <a:ext cx="2723823" cy="646331"/>
          </a:xfrm>
          <a:prstGeom prst="rect">
            <a:avLst/>
          </a:prstGeom>
          <a:noFill/>
        </p:spPr>
        <p:txBody>
          <a:bodyPr wrap="none" rtlCol="0">
            <a:spAutoFit/>
          </a:bodyPr>
          <a:lstStyle/>
          <a:p>
            <a:r>
              <a:rPr kumimoji="1" lang="ja-JP" altLang="en-US" b="1" dirty="0">
                <a:solidFill>
                  <a:schemeClr val="bg1"/>
                </a:solidFill>
              </a:rPr>
              <a:t>みちびき運用と連動した</a:t>
            </a:r>
            <a:endParaRPr kumimoji="1" lang="en-US" altLang="ja-JP" b="1" dirty="0">
              <a:solidFill>
                <a:schemeClr val="bg1"/>
              </a:solidFill>
            </a:endParaRPr>
          </a:p>
          <a:p>
            <a:r>
              <a:rPr kumimoji="1" lang="ja-JP" altLang="en-US" b="1" dirty="0">
                <a:solidFill>
                  <a:schemeClr val="bg1"/>
                </a:solidFill>
              </a:rPr>
              <a:t>国が関与した</a:t>
            </a:r>
            <a:r>
              <a:rPr lang="ja-JP" altLang="en-US" b="1" dirty="0">
                <a:solidFill>
                  <a:schemeClr val="bg1"/>
                </a:solidFill>
              </a:rPr>
              <a:t>組織</a:t>
            </a:r>
            <a:endParaRPr kumimoji="1" lang="ja-JP" altLang="en-US" b="1" dirty="0">
              <a:solidFill>
                <a:schemeClr val="bg1"/>
              </a:solidFill>
            </a:endParaRPr>
          </a:p>
        </p:txBody>
      </p:sp>
    </p:spTree>
    <p:extLst>
      <p:ext uri="{BB962C8B-B14F-4D97-AF65-F5344CB8AC3E}">
        <p14:creationId xmlns:p14="http://schemas.microsoft.com/office/powerpoint/2010/main" val="4012214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42540065-1A3D-46CE-BD98-9C60E364DF59}"/>
              </a:ext>
            </a:extLst>
          </p:cNvPr>
          <p:cNvSpPr txBox="1"/>
          <p:nvPr/>
        </p:nvSpPr>
        <p:spPr>
          <a:xfrm>
            <a:off x="265671" y="88525"/>
            <a:ext cx="9398727" cy="769441"/>
          </a:xfrm>
          <a:prstGeom prst="rect">
            <a:avLst/>
          </a:prstGeom>
          <a:noFill/>
        </p:spPr>
        <p:txBody>
          <a:bodyPr wrap="none" rtlCol="0">
            <a:spAutoFit/>
          </a:bodyPr>
          <a:lstStyle/>
          <a:p>
            <a:r>
              <a:rPr lang="ja-JP" altLang="en-US" sz="4400" b="1" dirty="0">
                <a:solidFill>
                  <a:srgbClr val="C00000"/>
                </a:solidFill>
                <a:latin typeface="Meiryo UI" panose="020B0604030504040204" pitchFamily="50" charset="-128"/>
                <a:ea typeface="Meiryo UI" panose="020B0604030504040204" pitchFamily="50" charset="-128"/>
              </a:rPr>
              <a:t>高精度時刻同期はだれが必要なのか</a:t>
            </a:r>
            <a:r>
              <a:rPr kumimoji="1" lang="ja-JP" altLang="en-US" sz="4400" b="1" dirty="0">
                <a:solidFill>
                  <a:srgbClr val="C00000"/>
                </a:solidFill>
                <a:latin typeface="Meiryo UI" panose="020B0604030504040204" pitchFamily="50" charset="-128"/>
                <a:ea typeface="Meiryo UI" panose="020B0604030504040204" pitchFamily="50" charset="-128"/>
              </a:rPr>
              <a:t>？</a:t>
            </a:r>
          </a:p>
        </p:txBody>
      </p:sp>
      <p:sp>
        <p:nvSpPr>
          <p:cNvPr id="8" name="テキスト ボックス 7">
            <a:extLst>
              <a:ext uri="{FF2B5EF4-FFF2-40B4-BE49-F238E27FC236}">
                <a16:creationId xmlns:a16="http://schemas.microsoft.com/office/drawing/2014/main" id="{F9754D55-7232-4EEE-A5EA-61B7E6790E30}"/>
              </a:ext>
            </a:extLst>
          </p:cNvPr>
          <p:cNvSpPr txBox="1"/>
          <p:nvPr/>
        </p:nvSpPr>
        <p:spPr>
          <a:xfrm>
            <a:off x="2124189" y="1876905"/>
            <a:ext cx="9938657" cy="1015663"/>
          </a:xfrm>
          <a:prstGeom prst="rect">
            <a:avLst/>
          </a:prstGeom>
          <a:noFill/>
        </p:spPr>
        <p:txBody>
          <a:bodyPr wrap="square" rtlCol="0">
            <a:spAutoFit/>
          </a:bodyPr>
          <a:lstStyle/>
          <a:p>
            <a:r>
              <a:rPr kumimoji="1" lang="ja-JP" altLang="en-US" sz="2000" dirty="0">
                <a:latin typeface="Meiryo UI" panose="020B0604030504040204" pitchFamily="50" charset="-128"/>
                <a:ea typeface="Meiryo UI" panose="020B0604030504040204" pitchFamily="50" charset="-128"/>
              </a:rPr>
              <a:t>大容量・低遅延の次世代通信を実現する為、１マイクロ秒以下の同期が必要。</a:t>
            </a:r>
            <a:endParaRPr kumimoji="1" lang="en-US" altLang="ja-JP" sz="2000" dirty="0">
              <a:latin typeface="Meiryo UI" panose="020B0604030504040204" pitchFamily="50" charset="-128"/>
              <a:ea typeface="Meiryo UI" panose="020B0604030504040204" pitchFamily="50" charset="-128"/>
            </a:endParaRPr>
          </a:p>
          <a:p>
            <a:r>
              <a:rPr kumimoji="1" lang="ja-JP" altLang="en-US" sz="2000" dirty="0">
                <a:latin typeface="Meiryo UI" panose="020B0604030504040204" pitchFamily="50" charset="-128"/>
                <a:ea typeface="Meiryo UI" panose="020B0604030504040204" pitchFamily="50" charset="-128"/>
              </a:rPr>
              <a:t>すべての基地局には、</a:t>
            </a:r>
            <a:r>
              <a:rPr kumimoji="1" lang="en-US" altLang="ja-JP" sz="2000" dirty="0">
                <a:latin typeface="Meiryo UI" panose="020B0604030504040204" pitchFamily="50" charset="-128"/>
                <a:ea typeface="Meiryo UI" panose="020B0604030504040204" pitchFamily="50" charset="-128"/>
              </a:rPr>
              <a:t>GNSS</a:t>
            </a:r>
            <a:r>
              <a:rPr kumimoji="1" lang="ja-JP" altLang="en-US" sz="2000" dirty="0">
                <a:latin typeface="Meiryo UI" panose="020B0604030504040204" pitchFamily="50" charset="-128"/>
                <a:ea typeface="Meiryo UI" panose="020B0604030504040204" pitchFamily="50" charset="-128"/>
              </a:rPr>
              <a:t>受信機が内臓されています。たくさんの小型基地局が必要な屋内の対策が課題です。</a:t>
            </a:r>
          </a:p>
        </p:txBody>
      </p:sp>
      <p:sp>
        <p:nvSpPr>
          <p:cNvPr id="9" name="テキスト ボックス 8">
            <a:extLst>
              <a:ext uri="{FF2B5EF4-FFF2-40B4-BE49-F238E27FC236}">
                <a16:creationId xmlns:a16="http://schemas.microsoft.com/office/drawing/2014/main" id="{F2C65586-A779-46E3-BCC4-1C250E227D54}"/>
              </a:ext>
            </a:extLst>
          </p:cNvPr>
          <p:cNvSpPr txBox="1"/>
          <p:nvPr/>
        </p:nvSpPr>
        <p:spPr>
          <a:xfrm>
            <a:off x="134574" y="3910535"/>
            <a:ext cx="2111475" cy="954107"/>
          </a:xfrm>
          <a:prstGeom prst="rect">
            <a:avLst/>
          </a:prstGeom>
          <a:noFill/>
        </p:spPr>
        <p:txBody>
          <a:bodyPr wrap="none" rtlCol="0">
            <a:spAutoFit/>
          </a:bodyPr>
          <a:lstStyle/>
          <a:p>
            <a:r>
              <a:rPr kumimoji="1" lang="ja-JP" altLang="en-US" sz="2800" b="1" dirty="0">
                <a:solidFill>
                  <a:srgbClr val="C00000"/>
                </a:solidFill>
                <a:latin typeface="Meiryo UI" panose="020B0604030504040204" pitchFamily="50" charset="-128"/>
                <a:ea typeface="Meiryo UI" panose="020B0604030504040204" pitchFamily="50" charset="-128"/>
              </a:rPr>
              <a:t>建物</a:t>
            </a:r>
            <a:endParaRPr kumimoji="1" lang="en-US" altLang="ja-JP" sz="2800" b="1" dirty="0">
              <a:solidFill>
                <a:srgbClr val="C00000"/>
              </a:solidFill>
              <a:latin typeface="Meiryo UI" panose="020B0604030504040204" pitchFamily="50" charset="-128"/>
              <a:ea typeface="Meiryo UI" panose="020B0604030504040204" pitchFamily="50" charset="-128"/>
            </a:endParaRPr>
          </a:p>
          <a:p>
            <a:r>
              <a:rPr lang="ja-JP" altLang="en-US" sz="2800" b="1" dirty="0">
                <a:solidFill>
                  <a:srgbClr val="C00000"/>
                </a:solidFill>
                <a:latin typeface="Meiryo UI" panose="020B0604030504040204" pitchFamily="50" charset="-128"/>
                <a:ea typeface="Meiryo UI" panose="020B0604030504040204" pitchFamily="50" charset="-128"/>
              </a:rPr>
              <a:t>健全性モニタ</a:t>
            </a:r>
            <a:endParaRPr kumimoji="1" lang="en-US" altLang="ja-JP" sz="2800" b="1" dirty="0">
              <a:solidFill>
                <a:srgbClr val="C00000"/>
              </a:solidFill>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24E831BC-B86C-451A-997F-324381BC11FE}"/>
              </a:ext>
            </a:extLst>
          </p:cNvPr>
          <p:cNvSpPr txBox="1"/>
          <p:nvPr/>
        </p:nvSpPr>
        <p:spPr>
          <a:xfrm>
            <a:off x="103239" y="6433206"/>
            <a:ext cx="3042821" cy="461665"/>
          </a:xfrm>
          <a:prstGeom prst="rect">
            <a:avLst/>
          </a:prstGeom>
          <a:noFill/>
        </p:spPr>
        <p:txBody>
          <a:bodyPr wrap="none" rtlCol="0">
            <a:spAutoFit/>
          </a:bodyPr>
          <a:lstStyle/>
          <a:p>
            <a:r>
              <a:rPr lang="ja-JP" altLang="en-US" sz="2400" b="1" dirty="0">
                <a:solidFill>
                  <a:srgbClr val="C00000"/>
                </a:solidFill>
                <a:latin typeface="Meiryo UI" panose="020B0604030504040204" pitchFamily="50" charset="-128"/>
                <a:ea typeface="Meiryo UI" panose="020B0604030504040204" pitchFamily="50" charset="-128"/>
              </a:rPr>
              <a:t>エッジコンピューティング</a:t>
            </a:r>
            <a:endParaRPr kumimoji="1" lang="en-US" altLang="ja-JP" sz="2400" b="1" dirty="0">
              <a:solidFill>
                <a:srgbClr val="C00000"/>
              </a:solidFill>
              <a:latin typeface="Meiryo UI" panose="020B0604030504040204" pitchFamily="50" charset="-128"/>
              <a:ea typeface="Meiryo UI" panose="020B0604030504040204" pitchFamily="50" charset="-128"/>
            </a:endParaRPr>
          </a:p>
        </p:txBody>
      </p:sp>
      <p:sp>
        <p:nvSpPr>
          <p:cNvPr id="13" name="正方形/長方形 12">
            <a:extLst>
              <a:ext uri="{FF2B5EF4-FFF2-40B4-BE49-F238E27FC236}">
                <a16:creationId xmlns:a16="http://schemas.microsoft.com/office/drawing/2014/main" id="{E7952AFB-8AB4-403A-81DF-9C7B2546C419}"/>
              </a:ext>
            </a:extLst>
          </p:cNvPr>
          <p:cNvSpPr/>
          <p:nvPr/>
        </p:nvSpPr>
        <p:spPr>
          <a:xfrm>
            <a:off x="643451" y="2057970"/>
            <a:ext cx="1151277" cy="584775"/>
          </a:xfrm>
          <a:prstGeom prst="rect">
            <a:avLst/>
          </a:prstGeom>
        </p:spPr>
        <p:txBody>
          <a:bodyPr wrap="none">
            <a:spAutoFit/>
          </a:bodyPr>
          <a:lstStyle/>
          <a:p>
            <a:r>
              <a:rPr lang="ja-JP" altLang="en-US" sz="3200" b="1" dirty="0">
                <a:solidFill>
                  <a:srgbClr val="C00000"/>
                </a:solidFill>
                <a:latin typeface="Meiryo UI" panose="020B0604030504040204" pitchFamily="50" charset="-128"/>
                <a:ea typeface="Meiryo UI" panose="020B0604030504040204" pitchFamily="50" charset="-128"/>
              </a:rPr>
              <a:t>５</a:t>
            </a:r>
            <a:r>
              <a:rPr lang="en-US" altLang="ja-JP" sz="3200" b="1" dirty="0">
                <a:solidFill>
                  <a:srgbClr val="C00000"/>
                </a:solidFill>
                <a:latin typeface="Meiryo UI" panose="020B0604030504040204" pitchFamily="50" charset="-128"/>
                <a:ea typeface="Meiryo UI" panose="020B0604030504040204" pitchFamily="50" charset="-128"/>
              </a:rPr>
              <a:t>G</a:t>
            </a:r>
            <a:r>
              <a:rPr lang="ja-JP" altLang="en-US" sz="2800" b="1" dirty="0">
                <a:solidFill>
                  <a:srgbClr val="C00000"/>
                </a:solidFill>
                <a:latin typeface="Meiryo UI" panose="020B0604030504040204" pitchFamily="50" charset="-128"/>
                <a:ea typeface="Meiryo UI" panose="020B0604030504040204" pitchFamily="50" charset="-128"/>
              </a:rPr>
              <a:t>　</a:t>
            </a:r>
            <a:endParaRPr lang="ja-JP" altLang="en-US" sz="3200" dirty="0">
              <a:solidFill>
                <a:srgbClr val="C00000"/>
              </a:solidFill>
            </a:endParaRPr>
          </a:p>
        </p:txBody>
      </p:sp>
      <p:sp>
        <p:nvSpPr>
          <p:cNvPr id="14" name="テキスト ボックス 13">
            <a:extLst>
              <a:ext uri="{FF2B5EF4-FFF2-40B4-BE49-F238E27FC236}">
                <a16:creationId xmlns:a16="http://schemas.microsoft.com/office/drawing/2014/main" id="{1B72526A-CB17-4540-B755-78C7272154F4}"/>
              </a:ext>
            </a:extLst>
          </p:cNvPr>
          <p:cNvSpPr txBox="1"/>
          <p:nvPr/>
        </p:nvSpPr>
        <p:spPr>
          <a:xfrm>
            <a:off x="2168735" y="4055996"/>
            <a:ext cx="9938657" cy="1323439"/>
          </a:xfrm>
          <a:prstGeom prst="rect">
            <a:avLst/>
          </a:prstGeom>
          <a:noFill/>
        </p:spPr>
        <p:txBody>
          <a:bodyPr wrap="square" rtlCol="0">
            <a:spAutoFit/>
          </a:bodyPr>
          <a:lstStyle/>
          <a:p>
            <a:r>
              <a:rPr lang="ja-JP" altLang="en-US" sz="2000" dirty="0">
                <a:latin typeface="Meiryo UI" panose="020B0604030504040204" pitchFamily="50" charset="-128"/>
                <a:ea typeface="Meiryo UI" panose="020B0604030504040204" pitchFamily="50" charset="-128"/>
              </a:rPr>
              <a:t>様々なセンサーがビル内に設置されます。特に地震大国の我が国では、耐震対策を施したビルが</a:t>
            </a:r>
            <a:endParaRPr lang="en-US" altLang="ja-JP" sz="2000" dirty="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増加しています。現在、過去の振動センサーによる変位データによるビルの健全性を示す情報提供</a:t>
            </a:r>
            <a:endParaRPr lang="en-US" altLang="ja-JP" sz="2000" dirty="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は、借主、投資家に対して非常に重要。層間変位を計測するために時刻同期は必須。</a:t>
            </a:r>
            <a:endParaRPr lang="en-US" altLang="ja-JP" sz="2000" dirty="0">
              <a:latin typeface="Meiryo UI" panose="020B0604030504040204" pitchFamily="50" charset="-128"/>
              <a:ea typeface="Meiryo UI" panose="020B0604030504040204" pitchFamily="50" charset="-128"/>
            </a:endParaRPr>
          </a:p>
          <a:p>
            <a:endParaRPr kumimoji="1" lang="en-US" altLang="ja-JP" sz="2000" dirty="0">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BCBD84FB-AF01-4DCC-A2BE-906D76636393}"/>
              </a:ext>
            </a:extLst>
          </p:cNvPr>
          <p:cNvSpPr txBox="1"/>
          <p:nvPr/>
        </p:nvSpPr>
        <p:spPr>
          <a:xfrm>
            <a:off x="6011475" y="6457890"/>
            <a:ext cx="1467068" cy="400110"/>
          </a:xfrm>
          <a:prstGeom prst="rect">
            <a:avLst/>
          </a:prstGeom>
          <a:noFill/>
        </p:spPr>
        <p:txBody>
          <a:bodyPr wrap="none" rtlCol="0">
            <a:spAutoFit/>
          </a:bodyPr>
          <a:lstStyle/>
          <a:p>
            <a:r>
              <a:rPr kumimoji="1" lang="ja-JP" altLang="en-US" sz="2000" b="1" dirty="0">
                <a:solidFill>
                  <a:srgbClr val="C00000"/>
                </a:solidFill>
                <a:latin typeface="Meiryo UI" panose="020B0604030504040204" pitchFamily="50" charset="-128"/>
                <a:ea typeface="Meiryo UI" panose="020B0604030504040204" pitchFamily="50" charset="-128"/>
              </a:rPr>
              <a:t>次世代放送</a:t>
            </a:r>
            <a:endParaRPr kumimoji="1" lang="en-US" altLang="ja-JP" sz="2000" b="1" dirty="0">
              <a:solidFill>
                <a:srgbClr val="C00000"/>
              </a:solidFill>
              <a:latin typeface="Meiryo UI" panose="020B0604030504040204" pitchFamily="50" charset="-128"/>
              <a:ea typeface="Meiryo UI" panose="020B0604030504040204" pitchFamily="50" charset="-128"/>
            </a:endParaRPr>
          </a:p>
        </p:txBody>
      </p:sp>
      <p:sp>
        <p:nvSpPr>
          <p:cNvPr id="18" name="テキスト ボックス 17">
            <a:extLst>
              <a:ext uri="{FF2B5EF4-FFF2-40B4-BE49-F238E27FC236}">
                <a16:creationId xmlns:a16="http://schemas.microsoft.com/office/drawing/2014/main" id="{C7FBD472-2FEE-4630-BE70-664BD65F9A77}"/>
              </a:ext>
            </a:extLst>
          </p:cNvPr>
          <p:cNvSpPr txBox="1"/>
          <p:nvPr/>
        </p:nvSpPr>
        <p:spPr>
          <a:xfrm>
            <a:off x="51620" y="2875499"/>
            <a:ext cx="1803699" cy="461665"/>
          </a:xfrm>
          <a:prstGeom prst="rect">
            <a:avLst/>
          </a:prstGeom>
          <a:noFill/>
        </p:spPr>
        <p:txBody>
          <a:bodyPr wrap="none" rtlCol="0">
            <a:spAutoFit/>
          </a:bodyPr>
          <a:lstStyle/>
          <a:p>
            <a:r>
              <a:rPr lang="ja-JP" altLang="en-US" sz="2400" b="1" dirty="0">
                <a:solidFill>
                  <a:srgbClr val="C00000"/>
                </a:solidFill>
                <a:latin typeface="Meiryo UI" panose="020B0604030504040204" pitchFamily="50" charset="-128"/>
                <a:ea typeface="Meiryo UI" panose="020B0604030504040204" pitchFamily="50" charset="-128"/>
              </a:rPr>
              <a:t>スマート工場</a:t>
            </a:r>
            <a:endParaRPr kumimoji="1" lang="en-US" altLang="ja-JP" sz="2400" b="1" dirty="0">
              <a:solidFill>
                <a:srgbClr val="C00000"/>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E2CE4D14-CC5D-4851-A2E0-FDC609C77B52}"/>
              </a:ext>
            </a:extLst>
          </p:cNvPr>
          <p:cNvSpPr txBox="1"/>
          <p:nvPr/>
        </p:nvSpPr>
        <p:spPr>
          <a:xfrm>
            <a:off x="3584959" y="6457890"/>
            <a:ext cx="1781257" cy="400110"/>
          </a:xfrm>
          <a:prstGeom prst="rect">
            <a:avLst/>
          </a:prstGeom>
          <a:noFill/>
        </p:spPr>
        <p:txBody>
          <a:bodyPr wrap="none" rtlCol="0">
            <a:spAutoFit/>
          </a:bodyPr>
          <a:lstStyle/>
          <a:p>
            <a:r>
              <a:rPr lang="ja-JP" altLang="en-US" sz="2000" b="1" dirty="0">
                <a:solidFill>
                  <a:srgbClr val="C00000"/>
                </a:solidFill>
                <a:latin typeface="Meiryo UI" panose="020B0604030504040204" pitchFamily="50" charset="-128"/>
                <a:ea typeface="Meiryo UI" panose="020B0604030504040204" pitchFamily="50" charset="-128"/>
              </a:rPr>
              <a:t>スマートグリッド</a:t>
            </a:r>
            <a:endParaRPr kumimoji="1" lang="en-US" altLang="ja-JP" sz="2000" b="1" dirty="0">
              <a:solidFill>
                <a:srgbClr val="C00000"/>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EFCAA40C-9681-4C0D-BBDC-D3E0F57AFCBE}"/>
              </a:ext>
            </a:extLst>
          </p:cNvPr>
          <p:cNvSpPr txBox="1"/>
          <p:nvPr/>
        </p:nvSpPr>
        <p:spPr>
          <a:xfrm>
            <a:off x="140829" y="5288340"/>
            <a:ext cx="2351648" cy="1015663"/>
          </a:xfrm>
          <a:prstGeom prst="rect">
            <a:avLst/>
          </a:prstGeom>
          <a:noFill/>
        </p:spPr>
        <p:txBody>
          <a:bodyPr wrap="square" rtlCol="0">
            <a:spAutoFit/>
          </a:bodyPr>
          <a:lstStyle/>
          <a:p>
            <a:r>
              <a:rPr lang="ja-JP" altLang="en-US" sz="2000" b="1" dirty="0">
                <a:solidFill>
                  <a:srgbClr val="C00000"/>
                </a:solidFill>
                <a:latin typeface="Meiryo UI" panose="020B0604030504040204" pitchFamily="50" charset="-128"/>
                <a:ea typeface="Meiryo UI" panose="020B0604030504040204" pitchFamily="50" charset="-128"/>
              </a:rPr>
              <a:t>決済</a:t>
            </a:r>
            <a:endParaRPr lang="en-US" altLang="ja-JP" sz="2000" b="1" dirty="0">
              <a:solidFill>
                <a:srgbClr val="C00000"/>
              </a:solidFill>
              <a:latin typeface="Meiryo UI" panose="020B0604030504040204" pitchFamily="50" charset="-128"/>
              <a:ea typeface="Meiryo UI" panose="020B0604030504040204" pitchFamily="50" charset="-128"/>
            </a:endParaRPr>
          </a:p>
          <a:p>
            <a:r>
              <a:rPr kumimoji="1" lang="ja-JP" altLang="en-US" sz="2000" b="1" dirty="0">
                <a:solidFill>
                  <a:srgbClr val="C00000"/>
                </a:solidFill>
                <a:latin typeface="Meiryo UI" panose="020B0604030504040204" pitchFamily="50" charset="-128"/>
                <a:ea typeface="Meiryo UI" panose="020B0604030504040204" pitchFamily="50" charset="-128"/>
              </a:rPr>
              <a:t>高頻度取引</a:t>
            </a:r>
            <a:endParaRPr kumimoji="1" lang="en-US" altLang="ja-JP" sz="2000" b="1" dirty="0">
              <a:solidFill>
                <a:srgbClr val="C00000"/>
              </a:solidFill>
              <a:latin typeface="Meiryo UI" panose="020B0604030504040204" pitchFamily="50" charset="-128"/>
              <a:ea typeface="Meiryo UI" panose="020B0604030504040204" pitchFamily="50" charset="-128"/>
            </a:endParaRPr>
          </a:p>
          <a:p>
            <a:r>
              <a:rPr lang="ja-JP" altLang="en-US" sz="2000" b="1" dirty="0">
                <a:solidFill>
                  <a:srgbClr val="C00000"/>
                </a:solidFill>
                <a:latin typeface="Meiryo UI" panose="020B0604030504040204" pitchFamily="50" charset="-128"/>
                <a:ea typeface="Meiryo UI" panose="020B0604030504040204" pitchFamily="50" charset="-128"/>
              </a:rPr>
              <a:t>ブロックチェーン</a:t>
            </a:r>
            <a:endParaRPr kumimoji="1" lang="en-US" altLang="ja-JP" sz="2000" b="1" dirty="0">
              <a:solidFill>
                <a:srgbClr val="C00000"/>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9DBEAFCD-15BE-4C15-9D59-23DBA35FE2C0}"/>
              </a:ext>
            </a:extLst>
          </p:cNvPr>
          <p:cNvSpPr txBox="1"/>
          <p:nvPr/>
        </p:nvSpPr>
        <p:spPr>
          <a:xfrm>
            <a:off x="644267" y="1183266"/>
            <a:ext cx="972702" cy="584775"/>
          </a:xfrm>
          <a:prstGeom prst="rect">
            <a:avLst/>
          </a:prstGeom>
          <a:noFill/>
        </p:spPr>
        <p:txBody>
          <a:bodyPr wrap="none" rtlCol="0">
            <a:spAutoFit/>
          </a:bodyPr>
          <a:lstStyle/>
          <a:p>
            <a:r>
              <a:rPr kumimoji="1" lang="en-US" altLang="ja-JP" sz="3200" b="1" dirty="0">
                <a:solidFill>
                  <a:srgbClr val="C00000"/>
                </a:solidFill>
                <a:latin typeface="Meiryo UI" panose="020B0604030504040204" pitchFamily="50" charset="-128"/>
                <a:ea typeface="Meiryo UI" panose="020B0604030504040204" pitchFamily="50" charset="-128"/>
              </a:rPr>
              <a:t>IOT</a:t>
            </a:r>
          </a:p>
        </p:txBody>
      </p:sp>
      <p:sp>
        <p:nvSpPr>
          <p:cNvPr id="16" name="テキスト ボックス 15">
            <a:extLst>
              <a:ext uri="{FF2B5EF4-FFF2-40B4-BE49-F238E27FC236}">
                <a16:creationId xmlns:a16="http://schemas.microsoft.com/office/drawing/2014/main" id="{F4EDF43B-7759-4CB8-9A4B-37A7E9872356}"/>
              </a:ext>
            </a:extLst>
          </p:cNvPr>
          <p:cNvSpPr txBox="1"/>
          <p:nvPr/>
        </p:nvSpPr>
        <p:spPr>
          <a:xfrm>
            <a:off x="2165976" y="1041163"/>
            <a:ext cx="9938657" cy="707886"/>
          </a:xfrm>
          <a:prstGeom prst="rect">
            <a:avLst/>
          </a:prstGeom>
          <a:noFill/>
        </p:spPr>
        <p:txBody>
          <a:bodyPr wrap="square" rtlCol="0">
            <a:spAutoFit/>
          </a:bodyPr>
          <a:lstStyle/>
          <a:p>
            <a:r>
              <a:rPr lang="ja-JP" altLang="en-US" sz="2000" dirty="0">
                <a:latin typeface="Meiryo UI" panose="020B0604030504040204" pitchFamily="50" charset="-128"/>
                <a:ea typeface="Meiryo UI" panose="020B0604030504040204" pitchFamily="50" charset="-128"/>
              </a:rPr>
              <a:t>センサーデータは、</a:t>
            </a:r>
            <a:r>
              <a:rPr lang="en-US" altLang="ja-JP" sz="2000" dirty="0">
                <a:latin typeface="Meiryo UI" panose="020B0604030504040204" pitchFamily="50" charset="-128"/>
                <a:ea typeface="Meiryo UI" panose="020B0604030504040204" pitchFamily="50" charset="-128"/>
              </a:rPr>
              <a:t>&lt;</a:t>
            </a:r>
            <a:r>
              <a:rPr lang="ja-JP" altLang="en-US" sz="2000" dirty="0">
                <a:latin typeface="Meiryo UI" panose="020B0604030504040204" pitchFamily="50" charset="-128"/>
                <a:ea typeface="Meiryo UI" panose="020B0604030504040204" pitchFamily="50" charset="-128"/>
              </a:rPr>
              <a:t>時刻＞＜</a:t>
            </a:r>
            <a:r>
              <a:rPr lang="en-US" altLang="ja-JP" sz="2000" dirty="0">
                <a:latin typeface="Meiryo UI" panose="020B0604030504040204" pitchFamily="50" charset="-128"/>
                <a:ea typeface="Meiryo UI" panose="020B0604030504040204" pitchFamily="50" charset="-128"/>
              </a:rPr>
              <a:t>ID&gt;&lt;</a:t>
            </a:r>
            <a:r>
              <a:rPr lang="ja-JP" altLang="en-US" sz="2000" dirty="0">
                <a:latin typeface="Meiryo UI" panose="020B0604030504040204" pitchFamily="50" charset="-128"/>
                <a:ea typeface="Meiryo UI" panose="020B0604030504040204" pitchFamily="50" charset="-128"/>
              </a:rPr>
              <a:t>データ＞で構成されています。大量のデータが集約される</a:t>
            </a:r>
            <a:endParaRPr lang="en-US" altLang="ja-JP" sz="2000" dirty="0">
              <a:latin typeface="Meiryo UI" panose="020B0604030504040204" pitchFamily="50" charset="-128"/>
              <a:ea typeface="Meiryo UI" panose="020B0604030504040204" pitchFamily="50" charset="-128"/>
            </a:endParaRPr>
          </a:p>
          <a:p>
            <a:r>
              <a:rPr lang="en-US" altLang="ja-JP" sz="2000" dirty="0">
                <a:latin typeface="Meiryo UI" panose="020B0604030504040204" pitchFamily="50" charset="-128"/>
                <a:ea typeface="Meiryo UI" panose="020B0604030504040204" pitchFamily="50" charset="-128"/>
              </a:rPr>
              <a:t>Bigdata</a:t>
            </a:r>
            <a:r>
              <a:rPr lang="ja-JP" altLang="en-US" sz="2000" dirty="0" err="1">
                <a:latin typeface="Meiryo UI" panose="020B0604030504040204" pitchFamily="50" charset="-128"/>
                <a:ea typeface="Meiryo UI" panose="020B0604030504040204" pitchFamily="50" charset="-128"/>
              </a:rPr>
              <a:t>での</a:t>
            </a:r>
            <a:r>
              <a:rPr lang="ja-JP" altLang="en-US" sz="2000" dirty="0">
                <a:latin typeface="Meiryo UI" panose="020B0604030504040204" pitchFamily="50" charset="-128"/>
                <a:ea typeface="Meiryo UI" panose="020B0604030504040204" pitchFamily="50" charset="-128"/>
              </a:rPr>
              <a:t>データスクリーニングでは、ばらばらな時刻の整流化に膨大な時間を要しています。</a:t>
            </a:r>
            <a:endParaRPr lang="en-US" altLang="ja-JP" sz="2000" dirty="0">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713AF6CF-DFE2-44EE-AD88-B1925CFF7818}"/>
              </a:ext>
            </a:extLst>
          </p:cNvPr>
          <p:cNvSpPr txBox="1"/>
          <p:nvPr/>
        </p:nvSpPr>
        <p:spPr>
          <a:xfrm>
            <a:off x="2127981" y="2917912"/>
            <a:ext cx="9938657" cy="1323439"/>
          </a:xfrm>
          <a:prstGeom prst="rect">
            <a:avLst/>
          </a:prstGeom>
          <a:noFill/>
        </p:spPr>
        <p:txBody>
          <a:bodyPr wrap="square" rtlCol="0">
            <a:spAutoFit/>
          </a:bodyPr>
          <a:lstStyle/>
          <a:p>
            <a:r>
              <a:rPr lang="ja-JP" altLang="en-US" sz="2000" dirty="0">
                <a:latin typeface="Meiryo UI" panose="020B0604030504040204" pitchFamily="50" charset="-128"/>
                <a:ea typeface="Meiryo UI" panose="020B0604030504040204" pitchFamily="50" charset="-128"/>
              </a:rPr>
              <a:t>異なるメーカー間、事業所間、装置間での頻繁なデータのやり取りが、これからの「つながる工場」</a:t>
            </a:r>
            <a:endParaRPr lang="en-US" altLang="ja-JP" sz="2000" dirty="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で行われていきます。時刻精度は必要範囲に幅がありますが、その共通時刻の利用についての</a:t>
            </a:r>
            <a:endParaRPr lang="en-US" altLang="ja-JP" sz="2000" dirty="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決まり事がありません。</a:t>
            </a:r>
            <a:endParaRPr lang="en-US" altLang="ja-JP" sz="2000" dirty="0">
              <a:latin typeface="Meiryo UI" panose="020B0604030504040204" pitchFamily="50" charset="-128"/>
              <a:ea typeface="Meiryo UI" panose="020B0604030504040204" pitchFamily="50" charset="-128"/>
            </a:endParaRPr>
          </a:p>
          <a:p>
            <a:endParaRPr kumimoji="1" lang="en-US" altLang="ja-JP" sz="2000" dirty="0">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a16="http://schemas.microsoft.com/office/drawing/2014/main" id="{FD4BBE9B-9C5F-4540-94AC-0B93C5FB06DB}"/>
              </a:ext>
            </a:extLst>
          </p:cNvPr>
          <p:cNvSpPr txBox="1"/>
          <p:nvPr/>
        </p:nvSpPr>
        <p:spPr>
          <a:xfrm>
            <a:off x="2158903" y="5174416"/>
            <a:ext cx="9938657" cy="1323439"/>
          </a:xfrm>
          <a:prstGeom prst="rect">
            <a:avLst/>
          </a:prstGeom>
          <a:noFill/>
        </p:spPr>
        <p:txBody>
          <a:bodyPr wrap="square" rtlCol="0">
            <a:spAutoFit/>
          </a:bodyPr>
          <a:lstStyle/>
          <a:p>
            <a:r>
              <a:rPr lang="ja-JP" altLang="en-US" sz="2000" dirty="0">
                <a:latin typeface="Meiryo UI" panose="020B0604030504040204" pitchFamily="50" charset="-128"/>
                <a:ea typeface="Meiryo UI" panose="020B0604030504040204" pitchFamily="50" charset="-128"/>
              </a:rPr>
              <a:t>証券取引の分野では、</a:t>
            </a:r>
            <a:r>
              <a:rPr lang="en-US" altLang="ja-JP" sz="2000" dirty="0">
                <a:latin typeface="Meiryo UI" panose="020B0604030504040204" pitchFamily="50" charset="-128"/>
                <a:ea typeface="Meiryo UI" panose="020B0604030504040204" pitchFamily="50" charset="-128"/>
              </a:rPr>
              <a:t>GPS</a:t>
            </a:r>
            <a:r>
              <a:rPr lang="ja-JP" altLang="en-US" sz="2000" dirty="0">
                <a:latin typeface="Meiryo UI" panose="020B0604030504040204" pitchFamily="50" charset="-128"/>
                <a:ea typeface="Meiryo UI" panose="020B0604030504040204" pitchFamily="50" charset="-128"/>
              </a:rPr>
              <a:t>時刻を利用した動きが活発化しています。ブロックチェーン技術も</a:t>
            </a:r>
            <a:endParaRPr lang="en-US" altLang="ja-JP" sz="2000" dirty="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改ざん防止などセキュリティー強化の目的での導入が始まっています。ここでも</a:t>
            </a:r>
            <a:r>
              <a:rPr lang="ja-JP" altLang="en-US" sz="2000" dirty="0" err="1">
                <a:latin typeface="Meiryo UI" panose="020B0604030504040204" pitchFamily="50" charset="-128"/>
                <a:ea typeface="Meiryo UI" panose="020B0604030504040204" pitchFamily="50" charset="-128"/>
              </a:rPr>
              <a:t>それそれ</a:t>
            </a:r>
            <a:r>
              <a:rPr lang="ja-JP" altLang="en-US" sz="2000" dirty="0">
                <a:latin typeface="Meiryo UI" panose="020B0604030504040204" pitchFamily="50" charset="-128"/>
                <a:ea typeface="Meiryo UI" panose="020B0604030504040204" pitchFamily="50" charset="-128"/>
              </a:rPr>
              <a:t>のブロックや</a:t>
            </a:r>
            <a:endParaRPr lang="en-US" altLang="ja-JP" sz="2000" dirty="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端末が「</a:t>
            </a:r>
            <a:r>
              <a:rPr lang="ja-JP" altLang="en-US" sz="2000" dirty="0" err="1">
                <a:latin typeface="Meiryo UI" panose="020B0604030504040204" pitchFamily="50" charset="-128"/>
                <a:ea typeface="Meiryo UI" panose="020B0604030504040204" pitchFamily="50" charset="-128"/>
              </a:rPr>
              <a:t>おれおれ</a:t>
            </a:r>
            <a:r>
              <a:rPr lang="ja-JP" altLang="en-US" sz="2000" dirty="0">
                <a:latin typeface="Meiryo UI" panose="020B0604030504040204" pitchFamily="50" charset="-128"/>
                <a:ea typeface="Meiryo UI" panose="020B0604030504040204" pitchFamily="50" charset="-128"/>
              </a:rPr>
              <a:t>時間」になっていることから、時刻利用についてのガイダンス、第三者担保機関の</a:t>
            </a:r>
            <a:endParaRPr lang="en-US" altLang="ja-JP" sz="2000" dirty="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出現が待ち望まれています。</a:t>
            </a:r>
            <a:endParaRPr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337599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4B432A1D-E4AD-46CC-B6AD-32EC1041CF71}"/>
              </a:ext>
            </a:extLst>
          </p:cNvPr>
          <p:cNvPicPr>
            <a:picLocks noChangeAspect="1"/>
          </p:cNvPicPr>
          <p:nvPr/>
        </p:nvPicPr>
        <p:blipFill>
          <a:blip r:embed="rId3"/>
          <a:stretch>
            <a:fillRect/>
          </a:stretch>
        </p:blipFill>
        <p:spPr>
          <a:xfrm>
            <a:off x="1313805" y="1259311"/>
            <a:ext cx="9173164" cy="5241117"/>
          </a:xfrm>
          <a:prstGeom prst="rect">
            <a:avLst/>
          </a:prstGeom>
        </p:spPr>
      </p:pic>
      <p:sp>
        <p:nvSpPr>
          <p:cNvPr id="6" name="テキスト ボックス 5">
            <a:extLst>
              <a:ext uri="{FF2B5EF4-FFF2-40B4-BE49-F238E27FC236}">
                <a16:creationId xmlns:a16="http://schemas.microsoft.com/office/drawing/2014/main" id="{9B736563-05BC-417C-9E45-9033F353B8B5}"/>
              </a:ext>
            </a:extLst>
          </p:cNvPr>
          <p:cNvSpPr txBox="1"/>
          <p:nvPr/>
        </p:nvSpPr>
        <p:spPr>
          <a:xfrm>
            <a:off x="1533832" y="154518"/>
            <a:ext cx="9022022" cy="769441"/>
          </a:xfrm>
          <a:prstGeom prst="rect">
            <a:avLst/>
          </a:prstGeom>
          <a:noFill/>
        </p:spPr>
        <p:txBody>
          <a:bodyPr wrap="none" rtlCol="0">
            <a:spAutoFit/>
          </a:bodyPr>
          <a:lstStyle/>
          <a:p>
            <a:r>
              <a:rPr lang="en-US" altLang="ja-JP" sz="4400" b="1" dirty="0">
                <a:solidFill>
                  <a:srgbClr val="C00000"/>
                </a:solidFill>
                <a:latin typeface="Meiryo UI" panose="020B0604030504040204" pitchFamily="50" charset="-128"/>
                <a:ea typeface="Meiryo UI" panose="020B0604030504040204" pitchFamily="50" charset="-128"/>
              </a:rPr>
              <a:t>ITU-T</a:t>
            </a:r>
            <a:r>
              <a:rPr lang="ja-JP" altLang="en-US" sz="4400" b="1" dirty="0">
                <a:solidFill>
                  <a:srgbClr val="C00000"/>
                </a:solidFill>
                <a:latin typeface="Meiryo UI" panose="020B0604030504040204" pitchFamily="50" charset="-128"/>
                <a:ea typeface="Meiryo UI" panose="020B0604030504040204" pitchFamily="50" charset="-128"/>
              </a:rPr>
              <a:t>定義の高精度時刻同期レベル</a:t>
            </a:r>
            <a:endParaRPr kumimoji="1" lang="ja-JP" altLang="en-US" sz="4400" b="1" dirty="0">
              <a:solidFill>
                <a:srgbClr val="C00000"/>
              </a:solidFill>
              <a:latin typeface="Meiryo UI" panose="020B0604030504040204" pitchFamily="50" charset="-128"/>
              <a:ea typeface="Meiryo UI" panose="020B0604030504040204" pitchFamily="50" charset="-128"/>
            </a:endParaRPr>
          </a:p>
        </p:txBody>
      </p:sp>
      <p:sp>
        <p:nvSpPr>
          <p:cNvPr id="5" name="正方形/長方形 4">
            <a:extLst>
              <a:ext uri="{FF2B5EF4-FFF2-40B4-BE49-F238E27FC236}">
                <a16:creationId xmlns:a16="http://schemas.microsoft.com/office/drawing/2014/main" id="{658EBAE6-2D6A-4D44-AF49-5027AB746407}"/>
              </a:ext>
            </a:extLst>
          </p:cNvPr>
          <p:cNvSpPr/>
          <p:nvPr/>
        </p:nvSpPr>
        <p:spPr>
          <a:xfrm>
            <a:off x="5184183" y="5944537"/>
            <a:ext cx="348712" cy="1376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44F2E361-2566-4712-9A56-5179F7A492AA}"/>
              </a:ext>
            </a:extLst>
          </p:cNvPr>
          <p:cNvSpPr/>
          <p:nvPr/>
        </p:nvSpPr>
        <p:spPr>
          <a:xfrm>
            <a:off x="6256793" y="5919759"/>
            <a:ext cx="383583" cy="1665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D5B4AB7F-5EC5-4B65-8639-15E1257746CE}"/>
              </a:ext>
            </a:extLst>
          </p:cNvPr>
          <p:cNvSpPr/>
          <p:nvPr/>
        </p:nvSpPr>
        <p:spPr>
          <a:xfrm>
            <a:off x="7323591" y="5676383"/>
            <a:ext cx="383583" cy="183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9539785" y="2524836"/>
            <a:ext cx="1107996" cy="646331"/>
          </a:xfrm>
          <a:prstGeom prst="rect">
            <a:avLst/>
          </a:prstGeom>
          <a:solidFill>
            <a:schemeClr val="bg1"/>
          </a:solidFill>
        </p:spPr>
        <p:txBody>
          <a:bodyPr wrap="none" rtlCol="0">
            <a:spAutoFit/>
          </a:bodyPr>
          <a:lstStyle/>
          <a:p>
            <a:pPr algn="ctr"/>
            <a:r>
              <a:rPr kumimoji="1" lang="ja-JP" altLang="en-US" b="1" dirty="0"/>
              <a:t>みちびき</a:t>
            </a:r>
            <a:endParaRPr kumimoji="1" lang="en-US" altLang="ja-JP" b="1" dirty="0"/>
          </a:p>
          <a:p>
            <a:pPr algn="ctr"/>
            <a:r>
              <a:rPr lang="en-US" altLang="ja-JP" b="1" dirty="0"/>
              <a:t>IPNT</a:t>
            </a:r>
            <a:endParaRPr kumimoji="1" lang="ja-JP" altLang="en-US" b="1" dirty="0"/>
          </a:p>
        </p:txBody>
      </p:sp>
    </p:spTree>
    <p:extLst>
      <p:ext uri="{BB962C8B-B14F-4D97-AF65-F5344CB8AC3E}">
        <p14:creationId xmlns:p14="http://schemas.microsoft.com/office/powerpoint/2010/main" val="917974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4967" y="136477"/>
            <a:ext cx="11129645" cy="6188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p:cNvSpPr txBox="1"/>
          <p:nvPr/>
        </p:nvSpPr>
        <p:spPr>
          <a:xfrm>
            <a:off x="9840036" y="4681180"/>
            <a:ext cx="1261884" cy="523220"/>
          </a:xfrm>
          <a:prstGeom prst="rect">
            <a:avLst/>
          </a:prstGeom>
          <a:solidFill>
            <a:schemeClr val="bg1"/>
          </a:solidFill>
        </p:spPr>
        <p:txBody>
          <a:bodyPr wrap="none" rtlCol="0">
            <a:spAutoFit/>
          </a:bodyPr>
          <a:lstStyle/>
          <a:p>
            <a:r>
              <a:rPr kumimoji="1" lang="ja-JP" altLang="en-US" sz="2800" b="1" dirty="0"/>
              <a:t>コスト</a:t>
            </a:r>
          </a:p>
        </p:txBody>
      </p:sp>
    </p:spTree>
    <p:extLst>
      <p:ext uri="{BB962C8B-B14F-4D97-AF65-F5344CB8AC3E}">
        <p14:creationId xmlns:p14="http://schemas.microsoft.com/office/powerpoint/2010/main" val="630808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7201C04C-78DD-4813-B700-9FC388A74809}"/>
              </a:ext>
            </a:extLst>
          </p:cNvPr>
          <p:cNvSpPr txBox="1"/>
          <p:nvPr/>
        </p:nvSpPr>
        <p:spPr>
          <a:xfrm>
            <a:off x="182880" y="0"/>
            <a:ext cx="5262979" cy="769441"/>
          </a:xfrm>
          <a:prstGeom prst="rect">
            <a:avLst/>
          </a:prstGeom>
          <a:noFill/>
        </p:spPr>
        <p:txBody>
          <a:bodyPr wrap="none" rtlCol="0">
            <a:spAutoFit/>
          </a:bodyPr>
          <a:lstStyle/>
          <a:p>
            <a:r>
              <a:rPr kumimoji="1" lang="ja-JP" altLang="en-US" sz="4400" b="1" dirty="0">
                <a:latin typeface="Meiryo UI" panose="020B0604030504040204" pitchFamily="50" charset="-128"/>
                <a:ea typeface="Meiryo UI" panose="020B0604030504040204" pitchFamily="50" charset="-128"/>
              </a:rPr>
              <a:t>高精度時刻同期市場</a:t>
            </a:r>
            <a:endParaRPr kumimoji="1" lang="en-US" altLang="ja-JP" sz="4400" b="1" dirty="0">
              <a:latin typeface="Meiryo UI" panose="020B0604030504040204" pitchFamily="50" charset="-128"/>
              <a:ea typeface="Meiryo UI" panose="020B0604030504040204" pitchFamily="50" charset="-128"/>
            </a:endParaRPr>
          </a:p>
        </p:txBody>
      </p:sp>
      <p:graphicFrame>
        <p:nvGraphicFramePr>
          <p:cNvPr id="4" name="表 3">
            <a:extLst>
              <a:ext uri="{FF2B5EF4-FFF2-40B4-BE49-F238E27FC236}">
                <a16:creationId xmlns:a16="http://schemas.microsoft.com/office/drawing/2014/main" id="{2FD90A1F-693D-4720-B03F-6A280AB4CEB7}"/>
              </a:ext>
            </a:extLst>
          </p:cNvPr>
          <p:cNvGraphicFramePr>
            <a:graphicFrameLocks noGrp="1"/>
          </p:cNvGraphicFramePr>
          <p:nvPr>
            <p:extLst>
              <p:ext uri="{D42A27DB-BD31-4B8C-83A1-F6EECF244321}">
                <p14:modId xmlns:p14="http://schemas.microsoft.com/office/powerpoint/2010/main" val="238486764"/>
              </p:ext>
            </p:extLst>
          </p:nvPr>
        </p:nvGraphicFramePr>
        <p:xfrm>
          <a:off x="914400" y="777692"/>
          <a:ext cx="10515602" cy="6067320"/>
        </p:xfrm>
        <a:graphic>
          <a:graphicData uri="http://schemas.openxmlformats.org/drawingml/2006/table">
            <a:tbl>
              <a:tblPr firstRow="1" bandRow="1">
                <a:tableStyleId>{5C22544A-7EE6-4342-B048-85BDC9FD1C3A}</a:tableStyleId>
              </a:tblPr>
              <a:tblGrid>
                <a:gridCol w="1981311">
                  <a:extLst>
                    <a:ext uri="{9D8B030D-6E8A-4147-A177-3AD203B41FA5}">
                      <a16:colId xmlns:a16="http://schemas.microsoft.com/office/drawing/2014/main" val="20001"/>
                    </a:ext>
                  </a:extLst>
                </a:gridCol>
                <a:gridCol w="2055327">
                  <a:extLst>
                    <a:ext uri="{9D8B030D-6E8A-4147-A177-3AD203B41FA5}">
                      <a16:colId xmlns:a16="http://schemas.microsoft.com/office/drawing/2014/main" val="20002"/>
                    </a:ext>
                  </a:extLst>
                </a:gridCol>
                <a:gridCol w="594810">
                  <a:extLst>
                    <a:ext uri="{9D8B030D-6E8A-4147-A177-3AD203B41FA5}">
                      <a16:colId xmlns:a16="http://schemas.microsoft.com/office/drawing/2014/main" val="20003"/>
                    </a:ext>
                  </a:extLst>
                </a:gridCol>
                <a:gridCol w="538056">
                  <a:extLst>
                    <a:ext uri="{9D8B030D-6E8A-4147-A177-3AD203B41FA5}">
                      <a16:colId xmlns:a16="http://schemas.microsoft.com/office/drawing/2014/main" val="234754942"/>
                    </a:ext>
                  </a:extLst>
                </a:gridCol>
                <a:gridCol w="596244">
                  <a:extLst>
                    <a:ext uri="{9D8B030D-6E8A-4147-A177-3AD203B41FA5}">
                      <a16:colId xmlns:a16="http://schemas.microsoft.com/office/drawing/2014/main" val="3767142092"/>
                    </a:ext>
                  </a:extLst>
                </a:gridCol>
                <a:gridCol w="4749854">
                  <a:extLst>
                    <a:ext uri="{9D8B030D-6E8A-4147-A177-3AD203B41FA5}">
                      <a16:colId xmlns:a16="http://schemas.microsoft.com/office/drawing/2014/main" val="20004"/>
                    </a:ext>
                  </a:extLst>
                </a:gridCol>
              </a:tblGrid>
              <a:tr h="273832">
                <a:tc rowSpan="2">
                  <a:txBody>
                    <a:bodyPr/>
                    <a:lstStyle/>
                    <a:p>
                      <a:pPr lvl="0" algn="ctr"/>
                      <a:r>
                        <a:rPr kumimoji="1" lang="en-US" altLang="ja-JP" sz="18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Society</a:t>
                      </a:r>
                      <a:r>
                        <a:rPr kumimoji="1" lang="ja-JP" altLang="en-US" sz="18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sz="18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5.0</a:t>
                      </a:r>
                    </a:p>
                    <a:p>
                      <a:pPr lvl="0" algn="ctr"/>
                      <a:r>
                        <a:rPr kumimoji="1" lang="ja-JP" altLang="en-US" sz="18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主要産業分野</a:t>
                      </a:r>
                      <a:endParaRPr kumimoji="1" lang="en-US" altLang="ja-JP" sz="18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solidFill>
                      <a:schemeClr val="accent1"/>
                    </a:solidFill>
                  </a:tcPr>
                </a:tc>
                <a:tc rowSpan="2">
                  <a:txBody>
                    <a:bodyPr/>
                    <a:lstStyle/>
                    <a:p>
                      <a:pPr lvl="0" algn="ctr"/>
                      <a:r>
                        <a:rPr kumimoji="1" lang="ja-JP" altLang="en-US" sz="12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sz="18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NEEDS</a:t>
                      </a:r>
                    </a:p>
                    <a:p>
                      <a:pPr lvl="0" algn="ctr"/>
                      <a:r>
                        <a:rPr kumimoji="1" lang="ja-JP" altLang="en-US" sz="18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のキーワード</a:t>
                      </a:r>
                      <a:endParaRPr kumimoji="1" lang="en-US" altLang="ja-JP" sz="18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solidFill>
                      <a:schemeClr val="accent1"/>
                    </a:solidFill>
                  </a:tcPr>
                </a:tc>
                <a:tc gridSpan="3">
                  <a:txBody>
                    <a:bodyPr/>
                    <a:lstStyle/>
                    <a:p>
                      <a:pPr algn="ctr"/>
                      <a:r>
                        <a:rPr kumimoji="1" lang="ja-JP" altLang="en-US" sz="12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必要度</a:t>
                      </a:r>
                    </a:p>
                  </a:txBody>
                  <a:tcPr marL="84406" marR="84406">
                    <a:solidFill>
                      <a:schemeClr val="accent1"/>
                    </a:solidFill>
                  </a:tcPr>
                </a:tc>
                <a:tc hMerge="1">
                  <a:txBody>
                    <a:bodyPr/>
                    <a:lstStyle/>
                    <a:p>
                      <a:endParaRPr kumimoji="1" lang="ja-JP" altLang="en-US"/>
                    </a:p>
                  </a:txBody>
                  <a:tcPr/>
                </a:tc>
                <a:tc hMerge="1">
                  <a:txBody>
                    <a:bodyPr/>
                    <a:lstStyle/>
                    <a:p>
                      <a:endParaRPr kumimoji="1" lang="ja-JP" altLang="en-US"/>
                    </a:p>
                  </a:txBody>
                  <a:tcPr/>
                </a:tc>
                <a:tc rowSpan="2">
                  <a:txBody>
                    <a:bodyPr/>
                    <a:lstStyle/>
                    <a:p>
                      <a:pPr algn="ctr"/>
                      <a:r>
                        <a:rPr kumimoji="1" lang="ja-JP" altLang="en-US" sz="20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「屋内高精度位置・時刻インフラ」に</a:t>
                      </a:r>
                      <a:endParaRPr kumimoji="1" lang="en-US" altLang="ja-JP" sz="20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sz="20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期待する効果</a:t>
                      </a:r>
                    </a:p>
                  </a:txBody>
                  <a:tcPr marL="84406" marR="84406" anchor="ctr">
                    <a:solidFill>
                      <a:schemeClr val="accent1"/>
                    </a:solidFill>
                  </a:tcPr>
                </a:tc>
                <a:extLst>
                  <a:ext uri="{0D108BD9-81ED-4DB2-BD59-A6C34878D82A}">
                    <a16:rowId xmlns:a16="http://schemas.microsoft.com/office/drawing/2014/main" val="10000"/>
                  </a:ext>
                </a:extLst>
              </a:tr>
              <a:tr h="635076">
                <a:tc vMerge="1">
                  <a:txBody>
                    <a:bodyPr/>
                    <a:lstStyle/>
                    <a:p>
                      <a:endParaRPr kumimoji="1" lang="ja-JP" altLang="en-US"/>
                    </a:p>
                  </a:txBody>
                  <a:tcPr/>
                </a:tc>
                <a:tc vMerge="1">
                  <a:txBody>
                    <a:bodyPr/>
                    <a:lstStyle/>
                    <a:p>
                      <a:endParaRPr kumimoji="1" lang="ja-JP" altLang="en-US"/>
                    </a:p>
                  </a:txBody>
                  <a:tcPr/>
                </a:tc>
                <a:tc>
                  <a:txBody>
                    <a:bodyPr/>
                    <a:lstStyle/>
                    <a:p>
                      <a:pPr algn="ctr"/>
                      <a:r>
                        <a:rPr kumimoji="1" lang="ja-JP" altLang="en-US" sz="10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時刻同期</a:t>
                      </a:r>
                    </a:p>
                  </a:txBody>
                  <a:tcPr marL="84406" marR="84406">
                    <a:solidFill>
                      <a:schemeClr val="accent1"/>
                    </a:solidFill>
                  </a:tcPr>
                </a:tc>
                <a:tc>
                  <a:txBody>
                    <a:bodyPr/>
                    <a:lstStyle/>
                    <a:p>
                      <a:pPr algn="ctr"/>
                      <a:r>
                        <a:rPr kumimoji="1" lang="ja-JP" altLang="en-US" sz="10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屋内位置</a:t>
                      </a:r>
                    </a:p>
                  </a:txBody>
                  <a:tcPr marL="84406" marR="84406">
                    <a:solidFill>
                      <a:schemeClr val="accent1"/>
                    </a:solidFill>
                  </a:tcPr>
                </a:tc>
                <a:tc>
                  <a:txBody>
                    <a:bodyPr/>
                    <a:lstStyle/>
                    <a:p>
                      <a:pPr algn="ctr"/>
                      <a:r>
                        <a:rPr kumimoji="1" lang="ja-JP" altLang="en-US" sz="10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時空</a:t>
                      </a:r>
                      <a:r>
                        <a:rPr kumimoji="1" lang="en-US" altLang="ja-JP" sz="10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ID</a:t>
                      </a:r>
                      <a:endParaRPr kumimoji="1" lang="ja-JP" altLang="en-US" sz="10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solidFill>
                      <a:schemeClr val="accent1"/>
                    </a:solidFill>
                  </a:tcPr>
                </a:tc>
                <a:tc vMerge="1">
                  <a:txBody>
                    <a:bodyPr/>
                    <a:lstStyle/>
                    <a:p>
                      <a:endParaRPr kumimoji="1" lang="ja-JP" altLang="en-US"/>
                    </a:p>
                  </a:txBody>
                  <a:tcPr/>
                </a:tc>
                <a:extLst>
                  <a:ext uri="{0D108BD9-81ED-4DB2-BD59-A6C34878D82A}">
                    <a16:rowId xmlns:a16="http://schemas.microsoft.com/office/drawing/2014/main" val="3444034441"/>
                  </a:ext>
                </a:extLst>
              </a:tr>
              <a:tr h="273832">
                <a:tc gridSpan="6">
                  <a:txBody>
                    <a:bodyPr/>
                    <a:lstStyle/>
                    <a:p>
                      <a:r>
                        <a:rPr kumimoji="1" lang="ja-JP" altLang="en-US" sz="1200" b="1" dirty="0">
                          <a:solidFill>
                            <a:srgbClr val="FF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高精度時刻・同期有望市場</a:t>
                      </a:r>
                    </a:p>
                  </a:txBody>
                  <a:tcPr marL="84406" marR="84406" anchor="ct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a:txBody>
                  <a:tcPr marL="118169" marR="118169" marT="64008" marB="64008" anchor="ctr"/>
                </a:tc>
                <a:tc hMerge="1">
                  <a:txBody>
                    <a:bodyPr/>
                    <a:lstStyle/>
                    <a:p>
                      <a:pPr algn="ctr"/>
                      <a:endParaRPr kumimoji="1" lang="en-US" altLang="ja-JP" sz="2800"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118169" marR="118169" marT="64008" marB="64008" anchor="ctr"/>
                </a:tc>
                <a:tc hMerge="1">
                  <a:txBody>
                    <a:bodyPr/>
                    <a:lstStyle/>
                    <a:p>
                      <a:pPr algn="ctr"/>
                      <a:endParaRPr kumimoji="1" lang="ja-JP" altLang="en-US" sz="2400"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118169" marR="118169" marT="64008" marB="64008" anchor="ctr"/>
                </a:tc>
                <a:tc hMerge="1">
                  <a:txBody>
                    <a:bodyPr/>
                    <a:lstStyle/>
                    <a:p>
                      <a:pPr algn="ctr"/>
                      <a:endParaRPr kumimoji="1" lang="ja-JP" altLang="en-US" sz="2400"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118169" marR="118169" marT="64008" marB="64008" anchor="ctr"/>
                </a:tc>
                <a:tc hMerge="1">
                  <a:txBody>
                    <a:bodyPr/>
                    <a:lstStyle/>
                    <a:p>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a:txBody>
                  <a:tcPr marL="118169" marR="118169" marT="64008" marB="64008" anchor="ctr"/>
                </a:tc>
                <a:extLst>
                  <a:ext uri="{0D108BD9-81ED-4DB2-BD59-A6C34878D82A}">
                    <a16:rowId xmlns:a16="http://schemas.microsoft.com/office/drawing/2014/main" val="3613119447"/>
                  </a:ext>
                </a:extLst>
              </a:tr>
              <a:tr h="418801">
                <a:tc>
                  <a:txBody>
                    <a:bodyPr/>
                    <a:lstStyle/>
                    <a:p>
                      <a:r>
                        <a:rPr kumimoji="1" lang="ja-JP" altLang="en-US" sz="1600" b="1" dirty="0">
                          <a:latin typeface="メイリオ" panose="020B0604030504040204" pitchFamily="50" charset="-128"/>
                          <a:ea typeface="メイリオ" panose="020B0604030504040204" pitchFamily="50" charset="-128"/>
                          <a:cs typeface="メイリオ" panose="020B0604030504040204" pitchFamily="50" charset="-128"/>
                        </a:rPr>
                        <a:t>通信　（短期）</a:t>
                      </a:r>
                    </a:p>
                  </a:txBody>
                  <a:tcPr marL="84406" marR="8440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次世代通信５</a:t>
                      </a:r>
                      <a:r>
                        <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rPr>
                        <a:t>G</a:t>
                      </a: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屋内対策</a:t>
                      </a:r>
                    </a:p>
                  </a:txBody>
                  <a:tcPr marL="84406" marR="84406" anchor="ctr"/>
                </a:tc>
                <a:tc>
                  <a:txBody>
                    <a:bodyPr/>
                    <a:lstStyle/>
                    <a:p>
                      <a:pPr algn="ctr"/>
                      <a:r>
                        <a:rPr kumimoji="1" lang="ja-JP" altLang="en-US" sz="2400" b="1" strike="noStrike" dirty="0">
                          <a:latin typeface="メイリオ" panose="020B0604030504040204" pitchFamily="50" charset="-128"/>
                          <a:ea typeface="メイリオ" panose="020B0604030504040204" pitchFamily="50" charset="-128"/>
                          <a:cs typeface="メイリオ" panose="020B0604030504040204" pitchFamily="50" charset="-128"/>
                        </a:rPr>
                        <a:t>◎</a:t>
                      </a:r>
                      <a:endParaRPr kumimoji="1" lang="en-US" altLang="ja-JP" sz="2400" b="1"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pPr algn="ctr"/>
                      <a:endParaRPr kumimoji="1" lang="ja-JP" altLang="en-US" sz="1800" b="1"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pPr algn="ctr"/>
                      <a:endParaRPr kumimoji="1" lang="ja-JP" altLang="en-US" sz="1800" b="1"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地下街，ビル内でも“</a:t>
                      </a:r>
                      <a:r>
                        <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rPr>
                        <a:t>5G</a:t>
                      </a: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通信”の恩恵をフルに受けられる</a:t>
                      </a:r>
                    </a:p>
                  </a:txBody>
                  <a:tcPr marL="84406" marR="84406" anchor="ctr"/>
                </a:tc>
                <a:extLst>
                  <a:ext uri="{0D108BD9-81ED-4DB2-BD59-A6C34878D82A}">
                    <a16:rowId xmlns:a16="http://schemas.microsoft.com/office/drawing/2014/main" val="10001"/>
                  </a:ext>
                </a:extLst>
              </a:tr>
              <a:tr h="576000">
                <a:tc>
                  <a:txBody>
                    <a:bodyPr/>
                    <a:lstStyle/>
                    <a:p>
                      <a:r>
                        <a:rPr kumimoji="1" lang="ja-JP" altLang="en-US" sz="1600" b="1" dirty="0">
                          <a:latin typeface="メイリオ" panose="020B0604030504040204" pitchFamily="50" charset="-128"/>
                          <a:ea typeface="メイリオ" panose="020B0604030504040204" pitchFamily="50" charset="-128"/>
                          <a:cs typeface="メイリオ" panose="020B0604030504040204" pitchFamily="50" charset="-128"/>
                        </a:rPr>
                        <a:t>放送　（短中期）</a:t>
                      </a:r>
                    </a:p>
                  </a:txBody>
                  <a:tcPr marL="84406" marR="8440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放送（４</a:t>
                      </a:r>
                      <a:r>
                        <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rPr>
                        <a:t>K/8K</a:t>
                      </a: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放送、信号同期、オンデマンド）</a:t>
                      </a:r>
                    </a:p>
                  </a:txBody>
                  <a:tcPr marL="84406" marR="84406" anchor="ctr"/>
                </a:tc>
                <a:tc>
                  <a:txBody>
                    <a:bodyPr/>
                    <a:lstStyle/>
                    <a:p>
                      <a:pPr algn="ctr"/>
                      <a:r>
                        <a:rPr kumimoji="1" lang="ja-JP" altLang="en-US" sz="2400" b="1" strike="noStrike" dirty="0">
                          <a:latin typeface="メイリオ" panose="020B0604030504040204" pitchFamily="50" charset="-128"/>
                          <a:ea typeface="メイリオ" panose="020B0604030504040204" pitchFamily="50" charset="-128"/>
                          <a:cs typeface="メイリオ" panose="020B0604030504040204" pitchFamily="50" charset="-128"/>
                        </a:rPr>
                        <a:t>◎</a:t>
                      </a:r>
                    </a:p>
                  </a:txBody>
                  <a:tcPr marL="84406" marR="84406" anchor="ctr"/>
                </a:tc>
                <a:tc>
                  <a:txBody>
                    <a:bodyPr/>
                    <a:lstStyle/>
                    <a:p>
                      <a:pPr algn="ctr"/>
                      <a:endParaRPr kumimoji="1" lang="ja-JP" altLang="en-US" sz="1800" b="1"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pPr algn="ctr"/>
                      <a:endParaRPr kumimoji="1" lang="ja-JP" altLang="en-US" sz="1800" b="1"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電波による送信とネット配信のハイブリッド放送の普及加速</a:t>
                      </a:r>
                    </a:p>
                  </a:txBody>
                  <a:tcPr marL="84406" marR="84406" anchor="ctr"/>
                </a:tc>
                <a:extLst>
                  <a:ext uri="{0D108BD9-81ED-4DB2-BD59-A6C34878D82A}">
                    <a16:rowId xmlns:a16="http://schemas.microsoft.com/office/drawing/2014/main" val="10002"/>
                  </a:ext>
                </a:extLst>
              </a:tr>
              <a:tr h="5476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dirty="0">
                          <a:latin typeface="メイリオ" panose="020B0604030504040204" pitchFamily="50" charset="-128"/>
                          <a:ea typeface="メイリオ" panose="020B0604030504040204" pitchFamily="50" charset="-128"/>
                          <a:cs typeface="メイリオ" panose="020B0604030504040204" pitchFamily="50" charset="-128"/>
                        </a:rPr>
                        <a:t>スマート工場</a:t>
                      </a:r>
                      <a:endParaRPr kumimoji="1" lang="en-US" altLang="ja-JP" sz="1600" b="1" dirty="0">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dirty="0">
                          <a:latin typeface="メイリオ" panose="020B0604030504040204" pitchFamily="50" charset="-128"/>
                          <a:ea typeface="メイリオ" panose="020B0604030504040204" pitchFamily="50" charset="-128"/>
                          <a:cs typeface="メイリオ" panose="020B0604030504040204" pitchFamily="50" charset="-128"/>
                        </a:rPr>
                        <a:t>（短期）</a:t>
                      </a:r>
                    </a:p>
                  </a:txBody>
                  <a:tcPr marL="84406" marR="84406" anchor="ctr"/>
                </a:tc>
                <a:tc>
                  <a:txBody>
                    <a:bodyPr/>
                    <a:lstStyle/>
                    <a:p>
                      <a:pPr marL="0" marR="0" lvl="0" indent="0" algn="l" defTabSz="1279969" rtl="0" eaLnBrk="1" fontAlgn="auto" latinLnBrk="0" hangingPunct="1">
                        <a:lnSpc>
                          <a:spcPct val="100000"/>
                        </a:lnSpc>
                        <a:spcBef>
                          <a:spcPts val="0"/>
                        </a:spcBef>
                        <a:spcAft>
                          <a:spcPts val="0"/>
                        </a:spcAft>
                        <a:buClrTx/>
                        <a:buSzTx/>
                        <a:buFontTx/>
                        <a:buNone/>
                        <a:tabLst/>
                        <a:defRPr/>
                      </a:pP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スマートファクトリ</a:t>
                      </a:r>
                    </a:p>
                    <a:p>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装置連携</a:t>
                      </a:r>
                    </a:p>
                  </a:txBody>
                  <a:tcPr marL="84406" marR="84406" anchor="ctr"/>
                </a:tc>
                <a:tc>
                  <a:txBody>
                    <a:bodyPr/>
                    <a:lstStyle/>
                    <a:p>
                      <a:pPr algn="ctr"/>
                      <a:r>
                        <a:rPr kumimoji="1" lang="ja-JP" altLang="en-US" sz="2400" b="1" strike="noStrike" dirty="0">
                          <a:latin typeface="メイリオ" panose="020B0604030504040204" pitchFamily="50" charset="-128"/>
                          <a:ea typeface="メイリオ" panose="020B0604030504040204" pitchFamily="50" charset="-128"/>
                          <a:cs typeface="メイリオ" panose="020B0604030504040204" pitchFamily="50" charset="-128"/>
                        </a:rPr>
                        <a:t>◎</a:t>
                      </a:r>
                    </a:p>
                  </a:txBody>
                  <a:tcPr marL="84406" marR="84406" anchor="ctr"/>
                </a:tc>
                <a:tc>
                  <a:txBody>
                    <a:bodyPr/>
                    <a:lstStyle/>
                    <a:p>
                      <a:pPr marL="0" marR="0" indent="0" algn="ctr" defTabSz="1279969" rtl="0" eaLnBrk="1" fontAlgn="auto" latinLnBrk="0" hangingPunct="1">
                        <a:lnSpc>
                          <a:spcPct val="100000"/>
                        </a:lnSpc>
                        <a:spcBef>
                          <a:spcPts val="0"/>
                        </a:spcBef>
                        <a:spcAft>
                          <a:spcPts val="0"/>
                        </a:spcAft>
                        <a:buClrTx/>
                        <a:buSzTx/>
                        <a:buFontTx/>
                        <a:buNone/>
                        <a:tabLst/>
                        <a:defRPr/>
                      </a:pPr>
                      <a:r>
                        <a:rPr kumimoji="1" lang="ja-JP" altLang="en-US" sz="1400" b="1" strike="noStrike" dirty="0">
                          <a:latin typeface="メイリオ" panose="020B0604030504040204" pitchFamily="50" charset="-128"/>
                          <a:ea typeface="メイリオ" panose="020B0604030504040204" pitchFamily="50" charset="-128"/>
                          <a:cs typeface="メイリオ" panose="020B0604030504040204" pitchFamily="50" charset="-128"/>
                        </a:rPr>
                        <a:t>〇</a:t>
                      </a:r>
                    </a:p>
                  </a:txBody>
                  <a:tcPr marL="84406" marR="84406" anchor="ctr"/>
                </a:tc>
                <a:tc>
                  <a:txBody>
                    <a:bodyPr/>
                    <a:lstStyle/>
                    <a:p>
                      <a:pPr algn="ctr"/>
                      <a:endParaRPr kumimoji="1" lang="ja-JP" altLang="en-US" sz="1800" b="1"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異なる機器・装置間の連動では共通の高精度時刻が鍵！</a:t>
                      </a:r>
                    </a:p>
                  </a:txBody>
                  <a:tcPr marL="84406" marR="84406" anchor="ctr"/>
                </a:tc>
                <a:extLst>
                  <a:ext uri="{0D108BD9-81ED-4DB2-BD59-A6C34878D82A}">
                    <a16:rowId xmlns:a16="http://schemas.microsoft.com/office/drawing/2014/main" val="10003"/>
                  </a:ext>
                </a:extLst>
              </a:tr>
              <a:tr h="45101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600" b="1" dirty="0">
                          <a:latin typeface="メイリオ" panose="020B0604030504040204" pitchFamily="50" charset="-128"/>
                          <a:ea typeface="メイリオ" panose="020B0604030504040204" pitchFamily="50" charset="-128"/>
                          <a:cs typeface="メイリオ" panose="020B0604030504040204" pitchFamily="50" charset="-128"/>
                        </a:rPr>
                        <a:t>IoT</a:t>
                      </a:r>
                      <a:r>
                        <a:rPr kumimoji="1" lang="ja-JP" altLang="en-US" sz="1600" b="1" dirty="0">
                          <a:latin typeface="メイリオ" panose="020B0604030504040204" pitchFamily="50" charset="-128"/>
                          <a:ea typeface="メイリオ" panose="020B0604030504040204" pitchFamily="50" charset="-128"/>
                          <a:cs typeface="メイリオ" panose="020B0604030504040204" pitchFamily="50" charset="-128"/>
                        </a:rPr>
                        <a:t>（短期）</a:t>
                      </a:r>
                    </a:p>
                  </a:txBody>
                  <a:tcPr marL="84406" marR="8440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センサー情報</a:t>
                      </a:r>
                    </a:p>
                  </a:txBody>
                  <a:tcPr marL="84406" marR="8440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400" b="1" strike="noStrike" dirty="0">
                          <a:latin typeface="メイリオ" panose="020B0604030504040204" pitchFamily="50" charset="-128"/>
                          <a:ea typeface="メイリオ" panose="020B0604030504040204" pitchFamily="50" charset="-128"/>
                          <a:cs typeface="メイリオ" panose="020B0604030504040204" pitchFamily="50" charset="-128"/>
                        </a:rPr>
                        <a:t>◎</a:t>
                      </a:r>
                    </a:p>
                  </a:txBody>
                  <a:tcPr marL="84406" marR="8440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strike="noStrike" dirty="0">
                          <a:latin typeface="メイリオ" panose="020B0604030504040204" pitchFamily="50" charset="-128"/>
                          <a:ea typeface="メイリオ" panose="020B0604030504040204" pitchFamily="50" charset="-128"/>
                          <a:cs typeface="メイリオ" panose="020B0604030504040204" pitchFamily="50" charset="-128"/>
                        </a:rPr>
                        <a:t>〇</a:t>
                      </a:r>
                    </a:p>
                  </a:txBody>
                  <a:tcPr marL="84406" marR="8440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strike="noStrike" dirty="0">
                          <a:latin typeface="メイリオ" panose="020B0604030504040204" pitchFamily="50" charset="-128"/>
                          <a:ea typeface="メイリオ" panose="020B0604030504040204" pitchFamily="50" charset="-128"/>
                          <a:cs typeface="メイリオ" panose="020B0604030504040204" pitchFamily="50" charset="-128"/>
                        </a:rPr>
                        <a:t>〇</a:t>
                      </a:r>
                    </a:p>
                  </a:txBody>
                  <a:tcPr marL="84406" marR="8440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rPr>
                        <a:t>IoT</a:t>
                      </a: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情報「いつ、何が、どのように」時刻は、共通情報！</a:t>
                      </a:r>
                      <a:endPar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高度な時刻管理は、高度な分析が可能になる。</a:t>
                      </a:r>
                    </a:p>
                  </a:txBody>
                  <a:tcPr marL="84406" marR="84406" anchor="ctr"/>
                </a:tc>
                <a:extLst>
                  <a:ext uri="{0D108BD9-81ED-4DB2-BD59-A6C34878D82A}">
                    <a16:rowId xmlns:a16="http://schemas.microsoft.com/office/drawing/2014/main" val="10004"/>
                  </a:ext>
                </a:extLst>
              </a:tr>
              <a:tr h="41880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600" b="1" dirty="0">
                          <a:latin typeface="メイリオ" panose="020B0604030504040204" pitchFamily="50" charset="-128"/>
                          <a:ea typeface="メイリオ" panose="020B0604030504040204" pitchFamily="50" charset="-128"/>
                          <a:cs typeface="メイリオ" panose="020B0604030504040204" pitchFamily="50" charset="-128"/>
                        </a:rPr>
                        <a:t>電力（長期）</a:t>
                      </a:r>
                    </a:p>
                  </a:txBody>
                  <a:tcPr marL="84406" marR="84406"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スマートグリッド</a:t>
                      </a:r>
                    </a:p>
                  </a:txBody>
                  <a:tcPr marL="84406" marR="84406" anchor="ctr"/>
                </a:tc>
                <a:tc>
                  <a:txBody>
                    <a:bodyPr/>
                    <a:lstStyle/>
                    <a:p>
                      <a:pPr algn="ctr"/>
                      <a:r>
                        <a:rPr kumimoji="1" lang="ja-JP" altLang="en-US" sz="2400" b="1" strike="noStrike" dirty="0">
                          <a:latin typeface="メイリオ" panose="020B0604030504040204" pitchFamily="50" charset="-128"/>
                          <a:ea typeface="メイリオ" panose="020B0604030504040204" pitchFamily="50" charset="-128"/>
                          <a:cs typeface="メイリオ" panose="020B0604030504040204" pitchFamily="50" charset="-128"/>
                        </a:rPr>
                        <a:t>◎</a:t>
                      </a:r>
                    </a:p>
                  </a:txBody>
                  <a:tcPr marL="84406" marR="84406" anchor="ctr"/>
                </a:tc>
                <a:tc>
                  <a:txBody>
                    <a:bodyPr/>
                    <a:lstStyle/>
                    <a:p>
                      <a:pPr algn="ctr"/>
                      <a:endParaRPr kumimoji="1" lang="ja-JP" altLang="en-US" sz="1800" b="1"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pPr algn="ctr"/>
                      <a:endParaRPr kumimoji="1" lang="ja-JP" altLang="en-US" sz="1800" b="1"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pPr marL="0" marR="0" lvl="0" indent="0" algn="l" defTabSz="1279969" rtl="0" eaLnBrk="1" fontAlgn="auto" latinLnBrk="0" hangingPunct="1">
                        <a:lnSpc>
                          <a:spcPct val="100000"/>
                        </a:lnSpc>
                        <a:spcBef>
                          <a:spcPts val="0"/>
                        </a:spcBef>
                        <a:spcAft>
                          <a:spcPts val="0"/>
                        </a:spcAft>
                        <a:buClrTx/>
                        <a:buSzTx/>
                        <a:buFontTx/>
                        <a:buNone/>
                        <a:tabLst/>
                        <a:defRPr/>
                      </a:pP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電力供給・利用の高度化：電力デジタル化での同期が鍵！</a:t>
                      </a:r>
                    </a:p>
                  </a:txBody>
                  <a:tcPr marL="84406" marR="84406" anchor="ctr"/>
                </a:tc>
                <a:extLst>
                  <a:ext uri="{0D108BD9-81ED-4DB2-BD59-A6C34878D82A}">
                    <a16:rowId xmlns:a16="http://schemas.microsoft.com/office/drawing/2014/main" val="2914346186"/>
                  </a:ext>
                </a:extLst>
              </a:tr>
              <a:tr h="57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dirty="0">
                          <a:latin typeface="メイリオ" panose="020B0604030504040204" pitchFamily="50" charset="-128"/>
                          <a:ea typeface="メイリオ" panose="020B0604030504040204" pitchFamily="50" charset="-128"/>
                          <a:cs typeface="メイリオ" panose="020B0604030504040204" pitchFamily="50" charset="-128"/>
                        </a:rPr>
                        <a:t>金融（短期）</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600" b="1"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金融取引（為替・証券・ブロックチェーン）</a:t>
                      </a:r>
                    </a:p>
                  </a:txBody>
                  <a:tcPr marL="84406" marR="84406" anchor="ctr"/>
                </a:tc>
                <a:tc>
                  <a:txBody>
                    <a:bodyPr/>
                    <a:lstStyle/>
                    <a:p>
                      <a:pPr marL="0" marR="0" lvl="0" indent="0" algn="ctr" defTabSz="1279969" rtl="0" eaLnBrk="1" fontAlgn="auto" latinLnBrk="0" hangingPunct="1">
                        <a:lnSpc>
                          <a:spcPct val="100000"/>
                        </a:lnSpc>
                        <a:spcBef>
                          <a:spcPts val="0"/>
                        </a:spcBef>
                        <a:spcAft>
                          <a:spcPts val="0"/>
                        </a:spcAft>
                        <a:buClrTx/>
                        <a:buSzTx/>
                        <a:buFontTx/>
                        <a:buNone/>
                        <a:tabLst/>
                        <a:defRPr/>
                      </a:pPr>
                      <a:r>
                        <a:rPr kumimoji="1" lang="ja-JP" altLang="en-US" sz="2400" b="1" strike="noStrike" dirty="0">
                          <a:latin typeface="メイリオ" panose="020B0604030504040204" pitchFamily="50" charset="-128"/>
                          <a:ea typeface="メイリオ" panose="020B0604030504040204" pitchFamily="50" charset="-128"/>
                          <a:cs typeface="メイリオ" panose="020B0604030504040204" pitchFamily="50" charset="-128"/>
                        </a:rPr>
                        <a:t>◎</a:t>
                      </a:r>
                    </a:p>
                  </a:txBody>
                  <a:tcPr marL="84406" marR="84406" anchor="ctr"/>
                </a:tc>
                <a:tc>
                  <a:txBody>
                    <a:bodyPr/>
                    <a:lstStyle/>
                    <a:p>
                      <a:pPr algn="ctr"/>
                      <a:endParaRPr kumimoji="1" lang="ja-JP" altLang="en-US" sz="1800" b="1"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pPr algn="ctr"/>
                      <a:endParaRPr kumimoji="1" lang="ja-JP" altLang="en-US" sz="1800" b="1"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pPr marL="0" marR="0" lvl="0" indent="0" algn="l" defTabSz="1279969" rtl="0" eaLnBrk="1" fontAlgn="auto" latinLnBrk="0" hangingPunct="1">
                        <a:lnSpc>
                          <a:spcPct val="100000"/>
                        </a:lnSpc>
                        <a:spcBef>
                          <a:spcPts val="0"/>
                        </a:spcBef>
                        <a:spcAft>
                          <a:spcPts val="0"/>
                        </a:spcAft>
                        <a:buClrTx/>
                        <a:buSzTx/>
                        <a:buFontTx/>
                        <a:buNone/>
                        <a:tabLst/>
                        <a:defRPr/>
                      </a:pP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スマホ等を使った取引が、個人でも素早く・安全・確実にできるようになる。</a:t>
                      </a:r>
                    </a:p>
                  </a:txBody>
                  <a:tcPr marL="84406" marR="84406" anchor="ctr"/>
                </a:tc>
                <a:extLst>
                  <a:ext uri="{0D108BD9-81ED-4DB2-BD59-A6C34878D82A}">
                    <a16:rowId xmlns:a16="http://schemas.microsoft.com/office/drawing/2014/main" val="10005"/>
                  </a:ext>
                </a:extLst>
              </a:tr>
              <a:tr h="273832">
                <a:tc gridSpan="6">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b="1" dirty="0">
                          <a:solidFill>
                            <a:srgbClr val="FF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位置情報</a:t>
                      </a:r>
                      <a:r>
                        <a:rPr kumimoji="1" lang="en-US" altLang="ja-JP" sz="1200" b="1" dirty="0">
                          <a:solidFill>
                            <a:srgbClr val="FF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200" b="1" dirty="0">
                          <a:solidFill>
                            <a:srgbClr val="FF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時刻　有望市場</a:t>
                      </a:r>
                    </a:p>
                  </a:txBody>
                  <a:tcPr marL="84406" marR="84406" anchor="ct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a:txBody>
                  <a:tcPr marL="118169" marR="118169" marT="64008" marB="64008" anchor="ctr"/>
                </a:tc>
                <a:tc hMerge="1">
                  <a:txBody>
                    <a:bodyPr/>
                    <a:lstStyle/>
                    <a:p>
                      <a:pPr algn="ctr"/>
                      <a:endParaRPr kumimoji="1" lang="ja-JP" altLang="en-US" sz="2000"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118169" marR="118169" marT="64008" marB="64008" anchor="ctr"/>
                </a:tc>
                <a:tc hMerge="1">
                  <a:txBody>
                    <a:bodyPr/>
                    <a:lstStyle/>
                    <a:p>
                      <a:pPr algn="ctr"/>
                      <a:endParaRPr kumimoji="1" lang="ja-JP" altLang="en-US" sz="2400"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118169" marR="118169" marT="64008" marB="64008" anchor="ctr"/>
                </a:tc>
                <a:tc hMerge="1">
                  <a:txBody>
                    <a:bodyPr/>
                    <a:lstStyle/>
                    <a:p>
                      <a:pPr algn="ctr"/>
                      <a:endParaRPr kumimoji="1" lang="ja-JP" altLang="en-US" sz="2400"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118169" marR="118169" marT="64008" marB="64008" anchor="ctr"/>
                </a:tc>
                <a:tc hMerge="1">
                  <a:txBody>
                    <a:bodyPr/>
                    <a:lstStyle/>
                    <a:p>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a:txBody>
                  <a:tcPr marL="118169" marR="118169" marT="64008" marB="64008" anchor="ctr"/>
                </a:tc>
                <a:extLst>
                  <a:ext uri="{0D108BD9-81ED-4DB2-BD59-A6C34878D82A}">
                    <a16:rowId xmlns:a16="http://schemas.microsoft.com/office/drawing/2014/main" val="10007"/>
                  </a:ext>
                </a:extLst>
              </a:tr>
              <a:tr h="46712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600" b="1" dirty="0">
                          <a:latin typeface="メイリオ" panose="020B0604030504040204" pitchFamily="50" charset="-128"/>
                          <a:ea typeface="メイリオ" panose="020B0604030504040204" pitchFamily="50" charset="-128"/>
                          <a:cs typeface="メイリオ" panose="020B0604030504040204" pitchFamily="50" charset="-128"/>
                        </a:rPr>
                        <a:t>防災（短期）</a:t>
                      </a:r>
                    </a:p>
                  </a:txBody>
                  <a:tcPr marL="84406" marR="8440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地下街・施設災害情報</a:t>
                      </a:r>
                      <a:endPar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日本版</a:t>
                      </a:r>
                      <a:r>
                        <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rPr>
                        <a:t>E911</a:t>
                      </a: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pPr algn="ctr"/>
                      <a:r>
                        <a:rPr kumimoji="1" lang="ja-JP" altLang="en-US" sz="1600" b="1" strike="noStrike">
                          <a:latin typeface="メイリオ" panose="020B0604030504040204" pitchFamily="50" charset="-128"/>
                          <a:ea typeface="メイリオ" panose="020B0604030504040204" pitchFamily="50" charset="-128"/>
                          <a:cs typeface="メイリオ" panose="020B0604030504040204" pitchFamily="50" charset="-128"/>
                        </a:rPr>
                        <a:t>〇</a:t>
                      </a:r>
                      <a:endParaRPr kumimoji="1" lang="ja-JP" altLang="en-US" sz="1600" b="1"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pPr algn="ctr"/>
                      <a:r>
                        <a:rPr kumimoji="1" lang="ja-JP" altLang="en-US" sz="2400" b="1" strike="noStrike" dirty="0">
                          <a:latin typeface="メイリオ" panose="020B0604030504040204" pitchFamily="50" charset="-128"/>
                          <a:ea typeface="メイリオ" panose="020B0604030504040204" pitchFamily="50" charset="-128"/>
                          <a:cs typeface="メイリオ" panose="020B0604030504040204" pitchFamily="50" charset="-128"/>
                        </a:rPr>
                        <a:t>◎</a:t>
                      </a:r>
                    </a:p>
                  </a:txBody>
                  <a:tcPr marL="84406" marR="84406" anchor="ctr"/>
                </a:tc>
                <a:tc>
                  <a:txBody>
                    <a:bodyPr/>
                    <a:lstStyle/>
                    <a:p>
                      <a:pPr algn="ctr"/>
                      <a:endParaRPr kumimoji="1" lang="ja-JP" altLang="en-US" sz="1600" b="1"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災害時でも</a:t>
                      </a:r>
                      <a:r>
                        <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rPr>
                        <a:t>QZSS</a:t>
                      </a: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からの災害情報に連携した施設毎の避難情報他を送信できる位置情報インフラとなる。</a:t>
                      </a:r>
                    </a:p>
                  </a:txBody>
                  <a:tcPr marL="84406" marR="84406" anchor="ctr"/>
                </a:tc>
                <a:extLst>
                  <a:ext uri="{0D108BD9-81ED-4DB2-BD59-A6C34878D82A}">
                    <a16:rowId xmlns:a16="http://schemas.microsoft.com/office/drawing/2014/main" val="10008"/>
                  </a:ext>
                </a:extLst>
              </a:tr>
              <a:tr h="45101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600" b="1" dirty="0">
                          <a:latin typeface="メイリオ" panose="020B0604030504040204" pitchFamily="50" charset="-128"/>
                          <a:ea typeface="メイリオ" panose="020B0604030504040204" pitchFamily="50" charset="-128"/>
                          <a:cs typeface="メイリオ" panose="020B0604030504040204" pitchFamily="50" charset="-128"/>
                        </a:rPr>
                        <a:t>IoT</a:t>
                      </a:r>
                      <a:r>
                        <a:rPr kumimoji="1" lang="ja-JP" altLang="en-US" sz="1600" b="1" dirty="0">
                          <a:latin typeface="メイリオ" panose="020B0604030504040204" pitchFamily="50" charset="-128"/>
                          <a:ea typeface="メイリオ" panose="020B0604030504040204" pitchFamily="50" charset="-128"/>
                          <a:cs typeface="メイリオ" panose="020B0604030504040204" pitchFamily="50" charset="-128"/>
                        </a:rPr>
                        <a:t>（短期）</a:t>
                      </a:r>
                    </a:p>
                  </a:txBody>
                  <a:tcPr marL="84406" marR="8440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IoT</a:t>
                      </a: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・ビックデータ</a:t>
                      </a:r>
                      <a:endPar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strike="noStrike">
                          <a:latin typeface="メイリオ" panose="020B0604030504040204" pitchFamily="50" charset="-128"/>
                          <a:ea typeface="メイリオ" panose="020B0604030504040204" pitchFamily="50" charset="-128"/>
                          <a:cs typeface="メイリオ" panose="020B0604030504040204" pitchFamily="50" charset="-128"/>
                        </a:rPr>
                        <a:t>〇</a:t>
                      </a:r>
                      <a:endParaRPr kumimoji="1" lang="ja-JP" altLang="en-US" sz="1600" b="1"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strike="noStrike" dirty="0">
                          <a:latin typeface="メイリオ" panose="020B0604030504040204" pitchFamily="50" charset="-128"/>
                          <a:ea typeface="メイリオ" panose="020B0604030504040204" pitchFamily="50" charset="-128"/>
                          <a:cs typeface="メイリオ" panose="020B0604030504040204" pitchFamily="50" charset="-128"/>
                        </a:rPr>
                        <a:t>〇</a:t>
                      </a:r>
                    </a:p>
                  </a:txBody>
                  <a:tcPr marL="84406" marR="8440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strike="noStrike" dirty="0">
                          <a:latin typeface="メイリオ" panose="020B0604030504040204" pitchFamily="50" charset="-128"/>
                          <a:ea typeface="メイリオ" panose="020B0604030504040204" pitchFamily="50" charset="-128"/>
                          <a:cs typeface="メイリオ" panose="020B0604030504040204" pitchFamily="50" charset="-128"/>
                        </a:rPr>
                        <a:t>〇</a:t>
                      </a:r>
                    </a:p>
                  </a:txBody>
                  <a:tcPr marL="84406" marR="8440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屋内，機器内などでセンシングされたデータをより高度な</a:t>
                      </a:r>
                      <a:endPar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処理・分析ができるようになる。</a:t>
                      </a:r>
                    </a:p>
                  </a:txBody>
                  <a:tcPr marL="84406" marR="84406" anchor="ctr"/>
                </a:tc>
                <a:extLst>
                  <a:ext uri="{0D108BD9-81ED-4DB2-BD59-A6C34878D82A}">
                    <a16:rowId xmlns:a16="http://schemas.microsoft.com/office/drawing/2014/main" val="10009"/>
                  </a:ext>
                </a:extLst>
              </a:tr>
              <a:tr h="576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600" b="1" dirty="0">
                          <a:latin typeface="メイリオ" panose="020B0604030504040204" pitchFamily="50" charset="-128"/>
                          <a:ea typeface="メイリオ" panose="020B0604030504040204" pitchFamily="50" charset="-128"/>
                          <a:cs typeface="メイリオ" panose="020B0604030504040204" pitchFamily="50" charset="-128"/>
                        </a:rPr>
                        <a:t>スマートシティ</a:t>
                      </a:r>
                      <a:endParaRPr kumimoji="1" lang="en-US" altLang="ja-JP" sz="1600" b="1" dirty="0">
                        <a:latin typeface="メイリオ" panose="020B0604030504040204" pitchFamily="50" charset="-128"/>
                        <a:ea typeface="メイリオ" panose="020B0604030504040204" pitchFamily="50" charset="-128"/>
                        <a:cs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600" b="1" dirty="0">
                          <a:latin typeface="メイリオ" panose="020B0604030504040204" pitchFamily="50" charset="-128"/>
                          <a:ea typeface="メイリオ" panose="020B0604030504040204" pitchFamily="50" charset="-128"/>
                          <a:cs typeface="メイリオ" panose="020B0604030504040204" pitchFamily="50" charset="-128"/>
                        </a:rPr>
                        <a:t>（短期）</a:t>
                      </a:r>
                    </a:p>
                  </a:txBody>
                  <a:tcPr marL="84406" marR="8440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オフィスジオフェンス</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バーチャルシンガポール</a:t>
                      </a:r>
                    </a:p>
                  </a:txBody>
                  <a:tcPr marL="84406" marR="8440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strike="noStrike" dirty="0">
                          <a:latin typeface="メイリオ" panose="020B0604030504040204" pitchFamily="50" charset="-128"/>
                          <a:ea typeface="メイリオ" panose="020B0604030504040204" pitchFamily="50" charset="-128"/>
                          <a:cs typeface="メイリオ" panose="020B0604030504040204" pitchFamily="50" charset="-128"/>
                        </a:rPr>
                        <a:t>〇</a:t>
                      </a:r>
                    </a:p>
                  </a:txBody>
                  <a:tcPr marL="84406" marR="8440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1" strike="noStrike" dirty="0">
                          <a:latin typeface="メイリオ" panose="020B0604030504040204" pitchFamily="50" charset="-128"/>
                          <a:ea typeface="メイリオ" panose="020B0604030504040204" pitchFamily="50" charset="-128"/>
                          <a:cs typeface="メイリオ" panose="020B0604030504040204" pitchFamily="50" charset="-128"/>
                        </a:rPr>
                        <a:t>◎</a:t>
                      </a:r>
                    </a:p>
                  </a:txBody>
                  <a:tcPr marL="84406" marR="8440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strike="noStrike" dirty="0">
                          <a:latin typeface="メイリオ" panose="020B0604030504040204" pitchFamily="50" charset="-128"/>
                          <a:ea typeface="メイリオ" panose="020B0604030504040204" pitchFamily="50" charset="-128"/>
                          <a:cs typeface="メイリオ" panose="020B0604030504040204" pitchFamily="50" charset="-128"/>
                        </a:rPr>
                        <a:t>〇</a:t>
                      </a:r>
                    </a:p>
                  </a:txBody>
                  <a:tcPr marL="84406" marR="8440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リアル都市とセンサーデータのサイバー都市がリアルタイム</a:t>
                      </a:r>
                      <a:endPar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に連動する未来都市が始まっている。</a:t>
                      </a:r>
                    </a:p>
                  </a:txBody>
                  <a:tcPr marL="84406" marR="84406" anchor="ct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392216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0217C12-0969-445C-917D-F727DF354A7A}"/>
              </a:ext>
            </a:extLst>
          </p:cNvPr>
          <p:cNvSpPr txBox="1"/>
          <p:nvPr/>
        </p:nvSpPr>
        <p:spPr>
          <a:xfrm>
            <a:off x="789112" y="692697"/>
            <a:ext cx="12264896" cy="1323439"/>
          </a:xfrm>
          <a:prstGeom prst="rect">
            <a:avLst/>
          </a:prstGeom>
          <a:noFill/>
        </p:spPr>
        <p:txBody>
          <a:bodyPr wrap="none" rtlCol="0">
            <a:spAutoFit/>
          </a:bodyPr>
          <a:lstStyle/>
          <a:p>
            <a:r>
              <a:rPr lang="ja-JP" altLang="en-US" sz="8000" b="1" dirty="0">
                <a:solidFill>
                  <a:schemeClr val="bg1">
                    <a:lumMod val="50000"/>
                  </a:schemeClr>
                </a:solidFill>
                <a:latin typeface="+mj-ea"/>
                <a:ea typeface="+mj-ea"/>
              </a:rPr>
              <a:t>有望　　　　　　　市場　</a:t>
            </a:r>
          </a:p>
        </p:txBody>
      </p:sp>
      <p:pic>
        <p:nvPicPr>
          <p:cNvPr id="6150" name="Picture 6" descr="ソース画像を表示"/>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1309" y="1867846"/>
            <a:ext cx="8794865" cy="4990154"/>
          </a:xfrm>
          <a:prstGeom prst="rect">
            <a:avLst/>
          </a:prstGeom>
          <a:noFill/>
          <a:extLst>
            <a:ext uri="{909E8E84-426E-40DD-AFC4-6F175D3DCCD1}">
              <a14:hiddenFill xmlns:a14="http://schemas.microsoft.com/office/drawing/2010/main">
                <a:solidFill>
                  <a:srgbClr val="FFFFFF"/>
                </a:solidFill>
              </a14:hiddenFill>
            </a:ext>
          </a:extLst>
        </p:spPr>
      </p:pic>
      <p:pic>
        <p:nvPicPr>
          <p:cNvPr id="6153" name="Picture 9" descr="http://sea-story.info/wp-content/uploads/sites/4/2009/07/oumi_t_r_takara_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4789" y="1"/>
            <a:ext cx="3685502" cy="2549335"/>
          </a:xfrm>
          <a:prstGeom prst="rect">
            <a:avLst/>
          </a:prstGeom>
          <a:noFill/>
          <a:extLst>
            <a:ext uri="{909E8E84-426E-40DD-AFC4-6F175D3DCCD1}">
              <a14:hiddenFill xmlns:a14="http://schemas.microsoft.com/office/drawing/2010/main">
                <a:solidFill>
                  <a:srgbClr val="FFFFFF"/>
                </a:solidFill>
              </a14:hiddenFill>
            </a:ext>
          </a:extLst>
        </p:spPr>
      </p:pic>
      <p:pic>
        <p:nvPicPr>
          <p:cNvPr id="6151"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08098" y="4940464"/>
            <a:ext cx="892661" cy="51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テキスト ボックス 4"/>
          <p:cNvSpPr txBox="1"/>
          <p:nvPr/>
        </p:nvSpPr>
        <p:spPr>
          <a:xfrm>
            <a:off x="7069595" y="1671852"/>
            <a:ext cx="641522" cy="461665"/>
          </a:xfrm>
          <a:prstGeom prst="rect">
            <a:avLst/>
          </a:prstGeom>
          <a:solidFill>
            <a:srgbClr val="92D050"/>
          </a:solidFill>
          <a:ln/>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ja-JP" sz="2400" dirty="0" err="1">
                <a:solidFill>
                  <a:schemeClr val="tx1"/>
                </a:solidFill>
              </a:rPr>
              <a:t>IoT</a:t>
            </a:r>
            <a:endParaRPr lang="ja-JP" altLang="en-US" sz="2400" dirty="0">
              <a:solidFill>
                <a:schemeClr val="tx1"/>
              </a:solidFill>
            </a:endParaRPr>
          </a:p>
        </p:txBody>
      </p:sp>
      <p:sp>
        <p:nvSpPr>
          <p:cNvPr id="12" name="テキスト ボックス 11"/>
          <p:cNvSpPr txBox="1"/>
          <p:nvPr/>
        </p:nvSpPr>
        <p:spPr>
          <a:xfrm>
            <a:off x="3890388" y="2325490"/>
            <a:ext cx="2203208" cy="461665"/>
          </a:xfrm>
          <a:prstGeom prst="rect">
            <a:avLst/>
          </a:prstGeom>
          <a:solidFill>
            <a:srgbClr val="C00000"/>
          </a:solidFill>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ja-JP" altLang="en-US" sz="2400" b="1" dirty="0">
                <a:solidFill>
                  <a:schemeClr val="bg1"/>
                </a:solidFill>
                <a:latin typeface="Meiryo UI" panose="020B0604030504040204" pitchFamily="50" charset="-128"/>
                <a:ea typeface="Meiryo UI" panose="020B0604030504040204" pitchFamily="50" charset="-128"/>
              </a:rPr>
              <a:t>スマートシティ</a:t>
            </a:r>
          </a:p>
        </p:txBody>
      </p:sp>
      <p:sp>
        <p:nvSpPr>
          <p:cNvPr id="13" name="テキスト ボックス 12"/>
          <p:cNvSpPr txBox="1"/>
          <p:nvPr/>
        </p:nvSpPr>
        <p:spPr>
          <a:xfrm>
            <a:off x="6467462" y="2348881"/>
            <a:ext cx="2096979" cy="461665"/>
          </a:xfrm>
          <a:prstGeom prst="rect">
            <a:avLst/>
          </a:prstGeom>
          <a:solidFill>
            <a:srgbClr val="C00000"/>
          </a:solidFill>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ja-JP" altLang="en-US" sz="2400" b="1" dirty="0">
                <a:solidFill>
                  <a:schemeClr val="bg1"/>
                </a:solidFill>
                <a:latin typeface="Meiryo UI" panose="020B0604030504040204" pitchFamily="50" charset="-128"/>
                <a:ea typeface="Meiryo UI" panose="020B0604030504040204" pitchFamily="50" charset="-128"/>
              </a:rPr>
              <a:t>スマート工場</a:t>
            </a:r>
          </a:p>
        </p:txBody>
      </p:sp>
      <p:sp>
        <p:nvSpPr>
          <p:cNvPr id="14" name="テキスト ボックス 13"/>
          <p:cNvSpPr txBox="1"/>
          <p:nvPr/>
        </p:nvSpPr>
        <p:spPr>
          <a:xfrm>
            <a:off x="4754768" y="1158454"/>
            <a:ext cx="1338828" cy="369332"/>
          </a:xfrm>
          <a:prstGeom prst="rect">
            <a:avLst/>
          </a:prstGeom>
          <a:solidFill>
            <a:srgbClr val="92D050"/>
          </a:solidFill>
          <a:ln/>
        </p:spPr>
        <p:style>
          <a:lnRef idx="3">
            <a:schemeClr val="lt1"/>
          </a:lnRef>
          <a:fillRef idx="1">
            <a:schemeClr val="accent3"/>
          </a:fillRef>
          <a:effectRef idx="1">
            <a:schemeClr val="accent3"/>
          </a:effectRef>
          <a:fontRef idx="minor">
            <a:schemeClr val="lt1"/>
          </a:fontRef>
        </p:style>
        <p:txBody>
          <a:bodyPr wrap="none" rtlCol="0">
            <a:spAutoFit/>
          </a:bodyPr>
          <a:lstStyle/>
          <a:p>
            <a:r>
              <a:rPr lang="ja-JP" altLang="en-US" b="1" dirty="0">
                <a:solidFill>
                  <a:schemeClr val="tx1"/>
                </a:solidFill>
                <a:latin typeface="Meiryo UI" panose="020B0604030504040204" pitchFamily="50" charset="-128"/>
                <a:ea typeface="Meiryo UI" panose="020B0604030504040204" pitchFamily="50" charset="-128"/>
              </a:rPr>
              <a:t>次世代通信</a:t>
            </a:r>
          </a:p>
        </p:txBody>
      </p:sp>
      <p:sp>
        <p:nvSpPr>
          <p:cNvPr id="15" name="テキスト ボックス 14"/>
          <p:cNvSpPr txBox="1"/>
          <p:nvPr/>
        </p:nvSpPr>
        <p:spPr>
          <a:xfrm>
            <a:off x="6311376" y="1105390"/>
            <a:ext cx="2090637" cy="338554"/>
          </a:xfrm>
          <a:prstGeom prst="rect">
            <a:avLst/>
          </a:prstGeom>
          <a:solidFill>
            <a:srgbClr val="92D050"/>
          </a:solidFill>
          <a:ln/>
        </p:spPr>
        <p:style>
          <a:lnRef idx="3">
            <a:schemeClr val="lt1"/>
          </a:lnRef>
          <a:fillRef idx="1">
            <a:schemeClr val="accent3"/>
          </a:fillRef>
          <a:effectRef idx="1">
            <a:schemeClr val="accent3"/>
          </a:effectRef>
          <a:fontRef idx="minor">
            <a:schemeClr val="lt1"/>
          </a:fontRef>
        </p:style>
        <p:txBody>
          <a:bodyPr wrap="none" rtlCol="0">
            <a:spAutoFit/>
          </a:bodyPr>
          <a:lstStyle/>
          <a:p>
            <a:r>
              <a:rPr lang="ja-JP" altLang="en-US" sz="1600" b="1" dirty="0">
                <a:solidFill>
                  <a:schemeClr val="tx1"/>
                </a:solidFill>
                <a:latin typeface="Meiryo UI" panose="020B0604030504040204" pitchFamily="50" charset="-128"/>
                <a:ea typeface="Meiryo UI" panose="020B0604030504040204" pitchFamily="50" charset="-128"/>
              </a:rPr>
              <a:t>エッジコンピューティング</a:t>
            </a:r>
          </a:p>
        </p:txBody>
      </p:sp>
      <p:sp>
        <p:nvSpPr>
          <p:cNvPr id="16" name="テキスト ボックス 15"/>
          <p:cNvSpPr txBox="1"/>
          <p:nvPr/>
        </p:nvSpPr>
        <p:spPr>
          <a:xfrm>
            <a:off x="4133333" y="653437"/>
            <a:ext cx="2300630" cy="338554"/>
          </a:xfrm>
          <a:prstGeom prst="rect">
            <a:avLst/>
          </a:prstGeom>
          <a:solidFill>
            <a:srgbClr val="92D050"/>
          </a:solidFill>
          <a:ln/>
        </p:spPr>
        <p:style>
          <a:lnRef idx="3">
            <a:schemeClr val="lt1"/>
          </a:lnRef>
          <a:fillRef idx="1">
            <a:schemeClr val="accent3"/>
          </a:fillRef>
          <a:effectRef idx="1">
            <a:schemeClr val="accent3"/>
          </a:effectRef>
          <a:fontRef idx="minor">
            <a:schemeClr val="lt1"/>
          </a:fontRef>
        </p:style>
        <p:txBody>
          <a:bodyPr wrap="none" rtlCol="0">
            <a:spAutoFit/>
          </a:bodyPr>
          <a:lstStyle/>
          <a:p>
            <a:r>
              <a:rPr lang="ja-JP" altLang="en-US" sz="1600" b="1" dirty="0">
                <a:solidFill>
                  <a:schemeClr val="tx1"/>
                </a:solidFill>
                <a:latin typeface="Meiryo UI" panose="020B0604030504040204" pitchFamily="50" charset="-128"/>
                <a:ea typeface="Meiryo UI" panose="020B0604030504040204" pitchFamily="50" charset="-128"/>
              </a:rPr>
              <a:t>ブロックチェーン（証明）</a:t>
            </a:r>
          </a:p>
        </p:txBody>
      </p:sp>
      <p:sp>
        <p:nvSpPr>
          <p:cNvPr id="17" name="テキスト ボックス 16"/>
          <p:cNvSpPr txBox="1"/>
          <p:nvPr/>
        </p:nvSpPr>
        <p:spPr>
          <a:xfrm>
            <a:off x="6555246" y="492930"/>
            <a:ext cx="2282997" cy="338554"/>
          </a:xfrm>
          <a:prstGeom prst="rect">
            <a:avLst/>
          </a:prstGeom>
          <a:solidFill>
            <a:srgbClr val="92D050"/>
          </a:solidFill>
          <a:ln/>
        </p:spPr>
        <p:style>
          <a:lnRef idx="3">
            <a:schemeClr val="lt1"/>
          </a:lnRef>
          <a:fillRef idx="1">
            <a:schemeClr val="accent3"/>
          </a:fillRef>
          <a:effectRef idx="1">
            <a:schemeClr val="accent3"/>
          </a:effectRef>
          <a:fontRef idx="minor">
            <a:schemeClr val="lt1"/>
          </a:fontRef>
        </p:style>
        <p:txBody>
          <a:bodyPr wrap="none" rtlCol="0">
            <a:spAutoFit/>
          </a:bodyPr>
          <a:lstStyle/>
          <a:p>
            <a:r>
              <a:rPr lang="ja-JP" altLang="en-US" sz="1600" b="1" dirty="0">
                <a:solidFill>
                  <a:schemeClr val="tx1"/>
                </a:solidFill>
                <a:latin typeface="Meiryo UI" panose="020B0604030504040204" pitchFamily="50" charset="-128"/>
                <a:ea typeface="Meiryo UI" panose="020B0604030504040204" pitchFamily="50" charset="-128"/>
              </a:rPr>
              <a:t>電力（スマートグリッド）</a:t>
            </a:r>
          </a:p>
        </p:txBody>
      </p:sp>
      <p:sp>
        <p:nvSpPr>
          <p:cNvPr id="19" name="テキスト ボックス 18"/>
          <p:cNvSpPr txBox="1"/>
          <p:nvPr/>
        </p:nvSpPr>
        <p:spPr>
          <a:xfrm>
            <a:off x="4324604" y="1774007"/>
            <a:ext cx="2326278" cy="369332"/>
          </a:xfrm>
          <a:prstGeom prst="rect">
            <a:avLst/>
          </a:prstGeom>
          <a:solidFill>
            <a:srgbClr val="92D050"/>
          </a:solidFill>
          <a:ln/>
        </p:spPr>
        <p:style>
          <a:lnRef idx="3">
            <a:schemeClr val="lt1"/>
          </a:lnRef>
          <a:fillRef idx="1">
            <a:schemeClr val="accent3"/>
          </a:fillRef>
          <a:effectRef idx="1">
            <a:schemeClr val="accent3"/>
          </a:effectRef>
          <a:fontRef idx="minor">
            <a:schemeClr val="lt1"/>
          </a:fontRef>
        </p:style>
        <p:txBody>
          <a:bodyPr wrap="none" rtlCol="0">
            <a:spAutoFit/>
          </a:bodyPr>
          <a:lstStyle/>
          <a:p>
            <a:r>
              <a:rPr lang="ja-JP" altLang="en-US" b="1" dirty="0">
                <a:solidFill>
                  <a:schemeClr val="tx1"/>
                </a:solidFill>
                <a:latin typeface="Meiryo UI" panose="020B0604030504040204" pitchFamily="50" charset="-128"/>
                <a:ea typeface="Meiryo UI" panose="020B0604030504040204" pitchFamily="50" charset="-128"/>
              </a:rPr>
              <a:t>施設安全・メンテナンス</a:t>
            </a:r>
          </a:p>
        </p:txBody>
      </p:sp>
      <p:sp>
        <p:nvSpPr>
          <p:cNvPr id="18" name="テキスト ボックス 17">
            <a:extLst>
              <a:ext uri="{FF2B5EF4-FFF2-40B4-BE49-F238E27FC236}">
                <a16:creationId xmlns:a16="http://schemas.microsoft.com/office/drawing/2014/main" id="{A91063F5-5FFF-4390-AEE4-E5CA9B16B046}"/>
              </a:ext>
            </a:extLst>
          </p:cNvPr>
          <p:cNvSpPr txBox="1"/>
          <p:nvPr/>
        </p:nvSpPr>
        <p:spPr>
          <a:xfrm>
            <a:off x="794111" y="4142043"/>
            <a:ext cx="12264896" cy="1323439"/>
          </a:xfrm>
          <a:prstGeom prst="rect">
            <a:avLst/>
          </a:prstGeom>
          <a:noFill/>
        </p:spPr>
        <p:txBody>
          <a:bodyPr wrap="none" rtlCol="0">
            <a:spAutoFit/>
          </a:bodyPr>
          <a:lstStyle/>
          <a:p>
            <a:r>
              <a:rPr lang="ja-JP" altLang="en-US" sz="8000" b="1" dirty="0">
                <a:solidFill>
                  <a:schemeClr val="bg1">
                    <a:lumMod val="50000"/>
                  </a:schemeClr>
                </a:solidFill>
                <a:latin typeface="+mj-ea"/>
                <a:ea typeface="+mj-ea"/>
              </a:rPr>
              <a:t>位置　　　　　　　時刻　</a:t>
            </a:r>
          </a:p>
        </p:txBody>
      </p:sp>
      <p:sp>
        <p:nvSpPr>
          <p:cNvPr id="3" name="テキスト ボックス 2">
            <a:extLst>
              <a:ext uri="{FF2B5EF4-FFF2-40B4-BE49-F238E27FC236}">
                <a16:creationId xmlns:a16="http://schemas.microsoft.com/office/drawing/2014/main" id="{97E1C1E4-34AC-41C1-8A6D-6B2D6405A5D0}"/>
              </a:ext>
            </a:extLst>
          </p:cNvPr>
          <p:cNvSpPr txBox="1"/>
          <p:nvPr/>
        </p:nvSpPr>
        <p:spPr>
          <a:xfrm>
            <a:off x="5104514" y="2891586"/>
            <a:ext cx="2492990" cy="646331"/>
          </a:xfrm>
          <a:prstGeom prst="rect">
            <a:avLst/>
          </a:prstGeom>
          <a:noFill/>
        </p:spPr>
        <p:txBody>
          <a:bodyPr wrap="none" rtlCol="0">
            <a:spAutoFit/>
          </a:bodyPr>
          <a:lstStyle/>
          <a:p>
            <a:pPr algn="ctr"/>
            <a:r>
              <a:rPr lang="ja-JP" altLang="en-US" b="1" dirty="0"/>
              <a:t>ジームレス高精度時刻</a:t>
            </a:r>
            <a:endParaRPr lang="en-US" altLang="ja-JP" b="1" dirty="0"/>
          </a:p>
          <a:p>
            <a:pPr algn="ctr"/>
            <a:r>
              <a:rPr lang="ja-JP" altLang="en-US" b="1" dirty="0"/>
              <a:t>インフラ</a:t>
            </a:r>
          </a:p>
        </p:txBody>
      </p:sp>
      <p:sp>
        <p:nvSpPr>
          <p:cNvPr id="4" name="テキスト ボックス 3">
            <a:extLst>
              <a:ext uri="{FF2B5EF4-FFF2-40B4-BE49-F238E27FC236}">
                <a16:creationId xmlns:a16="http://schemas.microsoft.com/office/drawing/2014/main" id="{890DB217-D443-47C5-90CD-CEFDC336F411}"/>
              </a:ext>
            </a:extLst>
          </p:cNvPr>
          <p:cNvSpPr txBox="1"/>
          <p:nvPr/>
        </p:nvSpPr>
        <p:spPr>
          <a:xfrm>
            <a:off x="5744094" y="4480559"/>
            <a:ext cx="963725" cy="369332"/>
          </a:xfrm>
          <a:prstGeom prst="rect">
            <a:avLst/>
          </a:prstGeom>
          <a:noFill/>
        </p:spPr>
        <p:txBody>
          <a:bodyPr wrap="none" rtlCol="0">
            <a:spAutoFit/>
          </a:bodyPr>
          <a:lstStyle/>
          <a:p>
            <a:r>
              <a:rPr kumimoji="1" lang="ja-JP" altLang="en-US" b="1" dirty="0">
                <a:solidFill>
                  <a:schemeClr val="bg1"/>
                </a:solidFill>
                <a:latin typeface="Meiryo UI" panose="020B0604030504040204" pitchFamily="50" charset="-128"/>
                <a:ea typeface="Meiryo UI" panose="020B0604030504040204" pitchFamily="50" charset="-128"/>
              </a:rPr>
              <a:t>みちびき</a:t>
            </a:r>
          </a:p>
        </p:txBody>
      </p:sp>
    </p:spTree>
    <p:extLst>
      <p:ext uri="{BB962C8B-B14F-4D97-AF65-F5344CB8AC3E}">
        <p14:creationId xmlns:p14="http://schemas.microsoft.com/office/powerpoint/2010/main" val="3830290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7201C04C-78DD-4813-B700-9FC388A74809}"/>
              </a:ext>
            </a:extLst>
          </p:cNvPr>
          <p:cNvSpPr txBox="1"/>
          <p:nvPr/>
        </p:nvSpPr>
        <p:spPr>
          <a:xfrm>
            <a:off x="0" y="0"/>
            <a:ext cx="8079456" cy="769441"/>
          </a:xfrm>
          <a:prstGeom prst="rect">
            <a:avLst/>
          </a:prstGeom>
          <a:noFill/>
        </p:spPr>
        <p:txBody>
          <a:bodyPr wrap="none" rtlCol="0">
            <a:spAutoFit/>
          </a:bodyPr>
          <a:lstStyle/>
          <a:p>
            <a:r>
              <a:rPr lang="en-US" altLang="ja-JP" sz="4400" b="1" dirty="0">
                <a:latin typeface="Meiryo UI" panose="020B0604030504040204" pitchFamily="50" charset="-128"/>
                <a:ea typeface="Meiryo UI" panose="020B0604030504040204" pitchFamily="50" charset="-128"/>
              </a:rPr>
              <a:t>GNSS</a:t>
            </a:r>
            <a:r>
              <a:rPr lang="ja-JP" altLang="en-US" sz="4400" b="1" dirty="0">
                <a:latin typeface="Meiryo UI" panose="020B0604030504040204" pitchFamily="50" charset="-128"/>
                <a:ea typeface="Meiryo UI" panose="020B0604030504040204" pitchFamily="50" charset="-128"/>
              </a:rPr>
              <a:t>時刻同期の原理　</a:t>
            </a:r>
            <a:r>
              <a:rPr lang="en-US" altLang="ja-JP" sz="4400" b="1" dirty="0">
                <a:latin typeface="Meiryo UI" panose="020B0604030504040204" pitchFamily="50" charset="-128"/>
                <a:ea typeface="Meiryo UI" panose="020B0604030504040204" pitchFamily="50" charset="-128"/>
              </a:rPr>
              <a:t>(</a:t>
            </a:r>
            <a:r>
              <a:rPr lang="ja-JP" altLang="en-US" sz="4400" b="1" dirty="0">
                <a:latin typeface="Meiryo UI" panose="020B0604030504040204" pitchFamily="50" charset="-128"/>
                <a:ea typeface="Meiryo UI" panose="020B0604030504040204" pitchFamily="50" charset="-128"/>
              </a:rPr>
              <a:t>参考）</a:t>
            </a:r>
            <a:endParaRPr kumimoji="1" lang="ja-JP" altLang="en-US" sz="4400" b="1" dirty="0">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a16="http://schemas.microsoft.com/office/drawing/2014/main" id="{3A59FB11-60F7-4697-B196-90A8217FA209}"/>
              </a:ext>
            </a:extLst>
          </p:cNvPr>
          <p:cNvPicPr>
            <a:picLocks noChangeAspect="1"/>
          </p:cNvPicPr>
          <p:nvPr/>
        </p:nvPicPr>
        <p:blipFill>
          <a:blip r:embed="rId3"/>
          <a:stretch>
            <a:fillRect/>
          </a:stretch>
        </p:blipFill>
        <p:spPr>
          <a:xfrm>
            <a:off x="143363" y="1327354"/>
            <a:ext cx="4107274" cy="4689987"/>
          </a:xfrm>
          <a:prstGeom prst="rect">
            <a:avLst/>
          </a:prstGeom>
        </p:spPr>
      </p:pic>
      <p:sp>
        <p:nvSpPr>
          <p:cNvPr id="5" name="テキスト ボックス 4">
            <a:extLst>
              <a:ext uri="{FF2B5EF4-FFF2-40B4-BE49-F238E27FC236}">
                <a16:creationId xmlns:a16="http://schemas.microsoft.com/office/drawing/2014/main" id="{0653ABA9-1FEA-4B29-AF13-5AAE50C839BF}"/>
              </a:ext>
            </a:extLst>
          </p:cNvPr>
          <p:cNvSpPr txBox="1"/>
          <p:nvPr/>
        </p:nvSpPr>
        <p:spPr>
          <a:xfrm>
            <a:off x="1260987" y="6319685"/>
            <a:ext cx="2340705" cy="369332"/>
          </a:xfrm>
          <a:prstGeom prst="rect">
            <a:avLst/>
          </a:prstGeom>
          <a:noFill/>
        </p:spPr>
        <p:txBody>
          <a:bodyPr wrap="none" rtlCol="0">
            <a:spAutoFit/>
          </a:bodyPr>
          <a:lstStyle/>
          <a:p>
            <a:r>
              <a:rPr kumimoji="1" lang="en-US" altLang="ja-JP" dirty="0"/>
              <a:t>JAXA</a:t>
            </a:r>
            <a:r>
              <a:rPr kumimoji="1" lang="ja-JP" altLang="en-US" dirty="0"/>
              <a:t>」資料より抜粋</a:t>
            </a:r>
          </a:p>
        </p:txBody>
      </p:sp>
      <p:sp>
        <p:nvSpPr>
          <p:cNvPr id="6" name="テキスト ボックス 5">
            <a:extLst>
              <a:ext uri="{FF2B5EF4-FFF2-40B4-BE49-F238E27FC236}">
                <a16:creationId xmlns:a16="http://schemas.microsoft.com/office/drawing/2014/main" id="{14A6F2A3-1744-45EF-9C45-69217980D4DE}"/>
              </a:ext>
            </a:extLst>
          </p:cNvPr>
          <p:cNvSpPr txBox="1"/>
          <p:nvPr/>
        </p:nvSpPr>
        <p:spPr>
          <a:xfrm>
            <a:off x="4336026" y="862781"/>
            <a:ext cx="7855974" cy="5632311"/>
          </a:xfrm>
          <a:prstGeom prst="rect">
            <a:avLst/>
          </a:prstGeom>
          <a:noFill/>
        </p:spPr>
        <p:txBody>
          <a:bodyPr wrap="square" rtlCol="0">
            <a:spAutoFit/>
          </a:bodyPr>
          <a:lstStyle/>
          <a:p>
            <a:r>
              <a:rPr kumimoji="1" lang="ja-JP" altLang="en-US" sz="2000" dirty="0">
                <a:latin typeface="Meiryo UI" panose="020B0604030504040204" pitchFamily="50" charset="-128"/>
                <a:ea typeface="Meiryo UI" panose="020B0604030504040204" pitchFamily="50" charset="-128"/>
              </a:rPr>
              <a:t>①　衛星～受信機間の距離</a:t>
            </a:r>
            <a:r>
              <a:rPr lang="ja-JP" altLang="en-US" sz="2000" dirty="0">
                <a:latin typeface="Meiryo UI" panose="020B0604030504040204" pitchFamily="50" charset="-128"/>
                <a:ea typeface="Meiryo UI" panose="020B0604030504040204" pitchFamily="50" charset="-128"/>
              </a:rPr>
              <a:t>（疑似距離）を測定</a:t>
            </a:r>
            <a:endParaRPr lang="en-US" altLang="ja-JP" sz="2000" dirty="0">
              <a:latin typeface="Meiryo UI" panose="020B0604030504040204" pitchFamily="50" charset="-128"/>
              <a:ea typeface="Meiryo UI" panose="020B0604030504040204" pitchFamily="50" charset="-128"/>
            </a:endParaRPr>
          </a:p>
          <a:p>
            <a:endParaRPr lang="en-US" altLang="ja-JP" sz="2000" dirty="0">
              <a:latin typeface="Meiryo UI" panose="020B0604030504040204" pitchFamily="50" charset="-128"/>
              <a:ea typeface="Meiryo UI" panose="020B0604030504040204" pitchFamily="50" charset="-128"/>
            </a:endParaRPr>
          </a:p>
          <a:p>
            <a:endParaRPr kumimoji="1" lang="en-US" altLang="ja-JP" sz="2000" dirty="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②　衛星を出発した時刻と受信機が受信した時刻に時間差を計測　</a:t>
            </a:r>
            <a:endParaRPr lang="en-US" altLang="ja-JP" sz="2000" dirty="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　　することで疑似距離が得られる。</a:t>
            </a:r>
            <a:endParaRPr lang="en-US" altLang="ja-JP" sz="2000" dirty="0">
              <a:latin typeface="Meiryo UI" panose="020B0604030504040204" pitchFamily="50" charset="-128"/>
              <a:ea typeface="Meiryo UI" panose="020B0604030504040204" pitchFamily="50" charset="-128"/>
            </a:endParaRPr>
          </a:p>
          <a:p>
            <a:endParaRPr lang="en-US" altLang="ja-JP" sz="2000" dirty="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③　</a:t>
            </a:r>
            <a:r>
              <a:rPr lang="en-US" altLang="ja-JP" sz="2000" dirty="0">
                <a:latin typeface="Meiryo UI" panose="020B0604030504040204" pitchFamily="50" charset="-128"/>
                <a:ea typeface="Meiryo UI" panose="020B0604030504040204" pitchFamily="50" charset="-128"/>
              </a:rPr>
              <a:t>GNSS</a:t>
            </a:r>
            <a:r>
              <a:rPr lang="ja-JP" altLang="en-US" sz="2000" dirty="0">
                <a:latin typeface="Meiryo UI" panose="020B0604030504040204" pitchFamily="50" charset="-128"/>
                <a:ea typeface="Meiryo UI" panose="020B0604030504040204" pitchFamily="50" charset="-128"/>
              </a:rPr>
              <a:t>衛星側は原子時計が搭載され、常に高精度に</a:t>
            </a:r>
            <a:r>
              <a:rPr kumimoji="1" lang="ja-JP" altLang="en-US" sz="2000" dirty="0">
                <a:latin typeface="Meiryo UI" panose="020B0604030504040204" pitchFamily="50" charset="-128"/>
                <a:ea typeface="Meiryo UI" panose="020B0604030504040204" pitchFamily="50" charset="-128"/>
              </a:rPr>
              <a:t>保たれて</a:t>
            </a:r>
            <a:endParaRPr kumimoji="1" lang="en-US" altLang="ja-JP" sz="2000" dirty="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　　</a:t>
            </a:r>
            <a:r>
              <a:rPr kumimoji="1" lang="ja-JP" altLang="en-US" sz="2000" dirty="0">
                <a:latin typeface="Meiryo UI" panose="020B0604030504040204" pitchFamily="50" charset="-128"/>
                <a:ea typeface="Meiryo UI" panose="020B0604030504040204" pitchFamily="50" charset="-128"/>
              </a:rPr>
              <a:t>いる。</a:t>
            </a:r>
            <a:endParaRPr kumimoji="1" lang="en-US" altLang="ja-JP" sz="2000" dirty="0">
              <a:latin typeface="Meiryo UI" panose="020B0604030504040204" pitchFamily="50" charset="-128"/>
              <a:ea typeface="Meiryo UI" panose="020B0604030504040204" pitchFamily="50" charset="-128"/>
            </a:endParaRPr>
          </a:p>
          <a:p>
            <a:endParaRPr lang="en-US" altLang="ja-JP" sz="2000" dirty="0">
              <a:latin typeface="Meiryo UI" panose="020B0604030504040204" pitchFamily="50" charset="-128"/>
              <a:ea typeface="Meiryo UI" panose="020B0604030504040204" pitchFamily="50" charset="-128"/>
            </a:endParaRPr>
          </a:p>
          <a:p>
            <a:r>
              <a:rPr kumimoji="1" lang="ja-JP" altLang="en-US" sz="2000" dirty="0">
                <a:latin typeface="Meiryo UI" panose="020B0604030504040204" pitchFamily="50" charset="-128"/>
                <a:ea typeface="Meiryo UI" panose="020B0604030504040204" pitchFamily="50" charset="-128"/>
              </a:rPr>
              <a:t>③　受信機の時計は、安価なクロックであり、衛星時刻</a:t>
            </a:r>
            <a:r>
              <a:rPr lang="ja-JP" altLang="en-US" sz="2000" dirty="0">
                <a:latin typeface="Meiryo UI" panose="020B0604030504040204" pitchFamily="50" charset="-128"/>
                <a:ea typeface="Meiryo UI" panose="020B0604030504040204" pitchFamily="50" charset="-128"/>
              </a:rPr>
              <a:t>と同期し</a:t>
            </a:r>
            <a:endParaRPr lang="en-US" altLang="ja-JP" sz="2000" dirty="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　　ていない。解を解いて、クロックを同期させる。</a:t>
            </a:r>
            <a:endParaRPr lang="en-US" altLang="ja-JP" sz="2000" dirty="0">
              <a:latin typeface="Meiryo UI" panose="020B0604030504040204" pitchFamily="50" charset="-128"/>
              <a:ea typeface="Meiryo UI" panose="020B0604030504040204" pitchFamily="50" charset="-128"/>
            </a:endParaRPr>
          </a:p>
          <a:p>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3</a:t>
            </a:r>
            <a:r>
              <a:rPr kumimoji="1" lang="ja-JP" altLang="en-US" sz="2000" dirty="0">
                <a:latin typeface="Meiryo UI" panose="020B0604030504040204" pitchFamily="50" charset="-128"/>
                <a:ea typeface="Meiryo UI" panose="020B0604030504040204" pitchFamily="50" charset="-128"/>
              </a:rPr>
              <a:t>次元位置⇒</a:t>
            </a:r>
            <a:r>
              <a:rPr kumimoji="1" lang="en-US" altLang="ja-JP" sz="2000" dirty="0">
                <a:latin typeface="Meiryo UI" panose="020B0604030504040204" pitchFamily="50" charset="-128"/>
                <a:ea typeface="Meiryo UI" panose="020B0604030504040204" pitchFamily="50" charset="-128"/>
              </a:rPr>
              <a:t>4</a:t>
            </a:r>
            <a:r>
              <a:rPr kumimoji="1" lang="ja-JP" altLang="en-US" sz="2000" dirty="0" err="1">
                <a:latin typeface="Meiryo UI" panose="020B0604030504040204" pitchFamily="50" charset="-128"/>
                <a:ea typeface="Meiryo UI" panose="020B0604030504040204" pitchFamily="50" charset="-128"/>
              </a:rPr>
              <a:t>つの</a:t>
            </a:r>
            <a:r>
              <a:rPr kumimoji="1" lang="ja-JP" altLang="en-US" sz="2000" dirty="0">
                <a:latin typeface="Meiryo UI" panose="020B0604030504040204" pitchFamily="50" charset="-128"/>
                <a:ea typeface="Meiryo UI" panose="020B0604030504040204" pitchFamily="50" charset="-128"/>
              </a:rPr>
              <a:t>衛星の疑似距離（</a:t>
            </a:r>
            <a:r>
              <a:rPr kumimoji="1" lang="en-US" altLang="ja-JP" sz="2000" dirty="0" err="1">
                <a:latin typeface="Meiryo UI" panose="020B0604030504040204" pitchFamily="50" charset="-128"/>
                <a:ea typeface="Meiryo UI" panose="020B0604030504040204" pitchFamily="50" charset="-128"/>
              </a:rPr>
              <a:t>X,Y,Z,</a:t>
            </a:r>
            <a:r>
              <a:rPr kumimoji="1" lang="en-US" altLang="ja-JP" sz="2000" dirty="0" err="1">
                <a:solidFill>
                  <a:srgbClr val="C00000"/>
                </a:solidFill>
                <a:latin typeface="Meiryo UI" panose="020B0604030504040204" pitchFamily="50" charset="-128"/>
                <a:ea typeface="Meiryo UI" panose="020B0604030504040204" pitchFamily="50" charset="-128"/>
              </a:rPr>
              <a:t>t</a:t>
            </a:r>
            <a:r>
              <a:rPr kumimoji="1" lang="en-US" altLang="ja-JP" sz="2000" dirty="0">
                <a:latin typeface="Meiryo UI" panose="020B0604030504040204" pitchFamily="50" charset="-128"/>
                <a:ea typeface="Meiryo UI" panose="020B0604030504040204" pitchFamily="50" charset="-128"/>
              </a:rPr>
              <a:t>)</a:t>
            </a:r>
          </a:p>
          <a:p>
            <a:r>
              <a:rPr lang="ja-JP" altLang="en-US" sz="2000" dirty="0">
                <a:latin typeface="Meiryo UI" panose="020B0604030504040204" pitchFamily="50" charset="-128"/>
                <a:ea typeface="Meiryo UI" panose="020B0604030504040204" pitchFamily="50" charset="-128"/>
              </a:rPr>
              <a:t>　　　　</a:t>
            </a:r>
            <a:r>
              <a:rPr lang="en-US" altLang="ja-JP" sz="2000" dirty="0">
                <a:latin typeface="Meiryo UI" panose="020B0604030504040204" pitchFamily="50" charset="-128"/>
                <a:ea typeface="Meiryo UI" panose="020B0604030504040204" pitchFamily="50" charset="-128"/>
              </a:rPr>
              <a:t>2</a:t>
            </a:r>
            <a:r>
              <a:rPr lang="ja-JP" altLang="en-US" sz="2000" dirty="0">
                <a:latin typeface="Meiryo UI" panose="020B0604030504040204" pitchFamily="50" charset="-128"/>
                <a:ea typeface="Meiryo UI" panose="020B0604030504040204" pitchFamily="50" charset="-128"/>
              </a:rPr>
              <a:t>次元位置⇒</a:t>
            </a:r>
            <a:r>
              <a:rPr lang="en-US" altLang="ja-JP" sz="2000" dirty="0">
                <a:latin typeface="Meiryo UI" panose="020B0604030504040204" pitchFamily="50" charset="-128"/>
                <a:ea typeface="Meiryo UI" panose="020B0604030504040204" pitchFamily="50" charset="-128"/>
              </a:rPr>
              <a:t>3</a:t>
            </a:r>
            <a:r>
              <a:rPr lang="ja-JP" altLang="en-US" sz="2000" dirty="0" err="1">
                <a:latin typeface="Meiryo UI" panose="020B0604030504040204" pitchFamily="50" charset="-128"/>
                <a:ea typeface="Meiryo UI" panose="020B0604030504040204" pitchFamily="50" charset="-128"/>
              </a:rPr>
              <a:t>つの</a:t>
            </a:r>
            <a:r>
              <a:rPr lang="ja-JP" altLang="en-US" sz="2000" dirty="0">
                <a:latin typeface="Meiryo UI" panose="020B0604030504040204" pitchFamily="50" charset="-128"/>
                <a:ea typeface="Meiryo UI" panose="020B0604030504040204" pitchFamily="50" charset="-128"/>
              </a:rPr>
              <a:t>衛星の疑似距離（</a:t>
            </a:r>
            <a:r>
              <a:rPr lang="en-US" altLang="ja-JP" sz="2000" dirty="0" err="1">
                <a:latin typeface="Meiryo UI" panose="020B0604030504040204" pitchFamily="50" charset="-128"/>
                <a:ea typeface="Meiryo UI" panose="020B0604030504040204" pitchFamily="50" charset="-128"/>
              </a:rPr>
              <a:t>X,T,</a:t>
            </a:r>
            <a:r>
              <a:rPr lang="en-US" altLang="ja-JP" sz="2000" dirty="0" err="1">
                <a:solidFill>
                  <a:srgbClr val="C00000"/>
                </a:solidFill>
                <a:latin typeface="Meiryo UI" panose="020B0604030504040204" pitchFamily="50" charset="-128"/>
                <a:ea typeface="Meiryo UI" panose="020B0604030504040204" pitchFamily="50" charset="-128"/>
              </a:rPr>
              <a:t>t</a:t>
            </a:r>
            <a:r>
              <a:rPr lang="en-US" altLang="ja-JP" sz="2000" dirty="0">
                <a:latin typeface="Meiryo UI" panose="020B0604030504040204" pitchFamily="50" charset="-128"/>
                <a:ea typeface="Meiryo UI" panose="020B0604030504040204" pitchFamily="50" charset="-128"/>
              </a:rPr>
              <a:t>)</a:t>
            </a:r>
          </a:p>
          <a:p>
            <a:r>
              <a:rPr kumimoji="1" lang="ja-JP" altLang="en-US" sz="2000" dirty="0">
                <a:latin typeface="Meiryo UI" panose="020B0604030504040204" pitchFamily="50" charset="-128"/>
                <a:ea typeface="Meiryo UI" panose="020B0604030504040204" pitchFamily="50" charset="-128"/>
              </a:rPr>
              <a:t>　　</a:t>
            </a:r>
            <a:r>
              <a:rPr lang="ja-JP" altLang="en-US" sz="2000" dirty="0">
                <a:latin typeface="Meiryo UI" panose="020B0604030504040204" pitchFamily="50" charset="-128"/>
                <a:ea typeface="Meiryo UI" panose="020B0604030504040204" pitchFamily="50" charset="-128"/>
              </a:rPr>
              <a:t>上記の方程式を解くために、時間（ｔ）も未確定要素として</a:t>
            </a:r>
            <a:endParaRPr lang="en-US" altLang="ja-JP" sz="2000" dirty="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　　含まれ、解を解くことで（ｔ）が確定。</a:t>
            </a:r>
            <a:endParaRPr lang="en-US" altLang="ja-JP" sz="2000" dirty="0">
              <a:latin typeface="Meiryo UI" panose="020B0604030504040204" pitchFamily="50" charset="-128"/>
              <a:ea typeface="Meiryo UI" panose="020B0604030504040204" pitchFamily="50" charset="-128"/>
            </a:endParaRPr>
          </a:p>
          <a:p>
            <a:r>
              <a:rPr kumimoji="1" lang="ja-JP" altLang="en-US" sz="2000" dirty="0">
                <a:latin typeface="Meiryo UI" panose="020B0604030504040204" pitchFamily="50" charset="-128"/>
                <a:ea typeface="Meiryo UI" panose="020B0604030504040204" pitchFamily="50" charset="-128"/>
              </a:rPr>
              <a:t>④　クロック同期後は、時刻を得るためには１衛星のみ利用</a:t>
            </a:r>
            <a:endParaRPr kumimoji="1" lang="en-US" altLang="ja-JP" sz="2000" dirty="0">
              <a:latin typeface="Meiryo UI" panose="020B0604030504040204" pitchFamily="50" charset="-128"/>
              <a:ea typeface="Meiryo UI" panose="020B0604030504040204" pitchFamily="50" charset="-128"/>
            </a:endParaRPr>
          </a:p>
          <a:p>
            <a:endParaRPr lang="en-US" altLang="ja-JP" sz="2000" dirty="0">
              <a:latin typeface="Meiryo UI" panose="020B0604030504040204" pitchFamily="50" charset="-128"/>
              <a:ea typeface="Meiryo UI" panose="020B0604030504040204" pitchFamily="50" charset="-128"/>
            </a:endParaRPr>
          </a:p>
          <a:p>
            <a:r>
              <a:rPr kumimoji="1" lang="ja-JP" altLang="en-US" sz="2000" b="1" dirty="0">
                <a:solidFill>
                  <a:srgbClr val="C00000"/>
                </a:solidFill>
                <a:latin typeface="Meiryo UI" panose="020B0604030504040204" pitchFamily="50" charset="-128"/>
                <a:ea typeface="Meiryo UI" panose="020B0604030504040204" pitchFamily="50" charset="-128"/>
              </a:rPr>
              <a:t>⑤　</a:t>
            </a:r>
            <a:r>
              <a:rPr kumimoji="1" lang="en-US" altLang="ja-JP" sz="2000" b="1" dirty="0">
                <a:solidFill>
                  <a:srgbClr val="C00000"/>
                </a:solidFill>
                <a:latin typeface="Meiryo UI" panose="020B0604030504040204" pitchFamily="50" charset="-128"/>
                <a:ea typeface="Meiryo UI" panose="020B0604030504040204" pitchFamily="50" charset="-128"/>
              </a:rPr>
              <a:t>GNSS</a:t>
            </a:r>
            <a:r>
              <a:rPr kumimoji="1" lang="ja-JP" altLang="en-US" sz="2000" b="1" dirty="0">
                <a:solidFill>
                  <a:srgbClr val="C00000"/>
                </a:solidFill>
                <a:latin typeface="Meiryo UI" panose="020B0604030504040204" pitchFamily="50" charset="-128"/>
                <a:ea typeface="Meiryo UI" panose="020B0604030504040204" pitchFamily="50" charset="-128"/>
              </a:rPr>
              <a:t>受信機からは、</a:t>
            </a:r>
            <a:r>
              <a:rPr kumimoji="1" lang="en-US" altLang="ja-JP" sz="2000" b="1" dirty="0">
                <a:solidFill>
                  <a:srgbClr val="C00000"/>
                </a:solidFill>
                <a:latin typeface="Meiryo UI" panose="020B0604030504040204" pitchFamily="50" charset="-128"/>
                <a:ea typeface="Meiryo UI" panose="020B0604030504040204" pitchFamily="50" charset="-128"/>
              </a:rPr>
              <a:t>PPS(</a:t>
            </a:r>
            <a:r>
              <a:rPr kumimoji="1" lang="ja-JP" altLang="en-US" sz="2000" b="1" dirty="0">
                <a:solidFill>
                  <a:srgbClr val="C00000"/>
                </a:solidFill>
                <a:latin typeface="Meiryo UI" panose="020B0604030504040204" pitchFamily="50" charset="-128"/>
                <a:ea typeface="Meiryo UI" panose="020B0604030504040204" pitchFamily="50" charset="-128"/>
              </a:rPr>
              <a:t>パルス）信号出力＝衛星同期タイミング</a:t>
            </a:r>
          </a:p>
        </p:txBody>
      </p:sp>
      <p:pic>
        <p:nvPicPr>
          <p:cNvPr id="7" name="図 6">
            <a:extLst>
              <a:ext uri="{FF2B5EF4-FFF2-40B4-BE49-F238E27FC236}">
                <a16:creationId xmlns:a16="http://schemas.microsoft.com/office/drawing/2014/main" id="{8F36F9A9-28A4-4B7E-933D-1248041FED32}"/>
              </a:ext>
            </a:extLst>
          </p:cNvPr>
          <p:cNvPicPr>
            <a:picLocks noChangeAspect="1"/>
          </p:cNvPicPr>
          <p:nvPr/>
        </p:nvPicPr>
        <p:blipFill>
          <a:blip r:embed="rId4"/>
          <a:stretch>
            <a:fillRect/>
          </a:stretch>
        </p:blipFill>
        <p:spPr>
          <a:xfrm>
            <a:off x="5198807" y="1378188"/>
            <a:ext cx="6404794" cy="405170"/>
          </a:xfrm>
          <a:prstGeom prst="rect">
            <a:avLst/>
          </a:prstGeom>
        </p:spPr>
      </p:pic>
    </p:spTree>
    <p:extLst>
      <p:ext uri="{BB962C8B-B14F-4D97-AF65-F5344CB8AC3E}">
        <p14:creationId xmlns:p14="http://schemas.microsoft.com/office/powerpoint/2010/main" val="1350109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4584A605-D50D-41CA-AD93-D6AC0E840C7F}"/>
              </a:ext>
            </a:extLst>
          </p:cNvPr>
          <p:cNvPicPr>
            <a:picLocks noChangeAspect="1"/>
          </p:cNvPicPr>
          <p:nvPr/>
        </p:nvPicPr>
        <p:blipFill>
          <a:blip r:embed="rId3"/>
          <a:stretch>
            <a:fillRect/>
          </a:stretch>
        </p:blipFill>
        <p:spPr>
          <a:xfrm>
            <a:off x="286983" y="1519949"/>
            <a:ext cx="4964430" cy="3502180"/>
          </a:xfrm>
          <a:prstGeom prst="rect">
            <a:avLst/>
          </a:prstGeom>
        </p:spPr>
      </p:pic>
      <p:sp>
        <p:nvSpPr>
          <p:cNvPr id="4" name="テキスト ボックス 3">
            <a:extLst>
              <a:ext uri="{FF2B5EF4-FFF2-40B4-BE49-F238E27FC236}">
                <a16:creationId xmlns:a16="http://schemas.microsoft.com/office/drawing/2014/main" id="{D21E0654-4A1B-49D1-87E2-E292236797E3}"/>
              </a:ext>
            </a:extLst>
          </p:cNvPr>
          <p:cNvSpPr txBox="1"/>
          <p:nvPr/>
        </p:nvSpPr>
        <p:spPr>
          <a:xfrm>
            <a:off x="265671" y="88525"/>
            <a:ext cx="12034064" cy="1446550"/>
          </a:xfrm>
          <a:prstGeom prst="rect">
            <a:avLst/>
          </a:prstGeom>
          <a:noFill/>
        </p:spPr>
        <p:txBody>
          <a:bodyPr wrap="none" rtlCol="0">
            <a:spAutoFit/>
          </a:bodyPr>
          <a:lstStyle/>
          <a:p>
            <a:r>
              <a:rPr kumimoji="1" lang="ja-JP" altLang="en-US" sz="4400" b="1" dirty="0">
                <a:solidFill>
                  <a:srgbClr val="C00000"/>
                </a:solidFill>
                <a:latin typeface="Meiryo UI" panose="020B0604030504040204" pitchFamily="50" charset="-128"/>
                <a:ea typeface="Meiryo UI" panose="020B0604030504040204" pitchFamily="50" charset="-128"/>
              </a:rPr>
              <a:t>時刻ユーザーへの信頼性・担保性</a:t>
            </a:r>
            <a:r>
              <a:rPr lang="ja-JP" altLang="en-US" sz="4400" b="1" dirty="0">
                <a:solidFill>
                  <a:srgbClr val="C00000"/>
                </a:solidFill>
                <a:latin typeface="Meiryo UI" panose="020B0604030504040204" pitchFamily="50" charset="-128"/>
                <a:ea typeface="Meiryo UI" panose="020B0604030504040204" pitchFamily="50" charset="-128"/>
              </a:rPr>
              <a:t>を提供する仕組み</a:t>
            </a:r>
            <a:endParaRPr lang="en-US" altLang="ja-JP" sz="4400" b="1" dirty="0">
              <a:solidFill>
                <a:srgbClr val="C00000"/>
              </a:solidFill>
              <a:latin typeface="Meiryo UI" panose="020B0604030504040204" pitchFamily="50" charset="-128"/>
              <a:ea typeface="Meiryo UI" panose="020B0604030504040204" pitchFamily="50" charset="-128"/>
            </a:endParaRPr>
          </a:p>
          <a:p>
            <a:r>
              <a:rPr kumimoji="1" lang="ja-JP" altLang="en-US" sz="4400" b="1" dirty="0">
                <a:solidFill>
                  <a:srgbClr val="C00000"/>
                </a:solidFill>
                <a:latin typeface="Meiryo UI" panose="020B0604030504040204" pitchFamily="50" charset="-128"/>
                <a:ea typeface="Meiryo UI" panose="020B0604030504040204" pitchFamily="50" charset="-128"/>
              </a:rPr>
              <a:t>　</a:t>
            </a:r>
          </a:p>
        </p:txBody>
      </p:sp>
      <p:sp>
        <p:nvSpPr>
          <p:cNvPr id="5" name="正方形/長方形 4">
            <a:extLst>
              <a:ext uri="{FF2B5EF4-FFF2-40B4-BE49-F238E27FC236}">
                <a16:creationId xmlns:a16="http://schemas.microsoft.com/office/drawing/2014/main" id="{D7B203C8-898D-4F59-A7AD-8469F8BB78DF}"/>
              </a:ext>
            </a:extLst>
          </p:cNvPr>
          <p:cNvSpPr/>
          <p:nvPr/>
        </p:nvSpPr>
        <p:spPr>
          <a:xfrm>
            <a:off x="120575" y="5538421"/>
            <a:ext cx="5678805" cy="1200329"/>
          </a:xfrm>
          <a:prstGeom prst="rect">
            <a:avLst/>
          </a:prstGeom>
        </p:spPr>
        <p:txBody>
          <a:bodyPr wrap="square">
            <a:spAutoFit/>
          </a:bodyPr>
          <a:lstStyle/>
          <a:p>
            <a:r>
              <a:rPr lang="ja-JP" altLang="en-US" dirty="0">
                <a:solidFill>
                  <a:srgbClr val="404040"/>
                </a:solidFill>
                <a:latin typeface="Meiryo UI" panose="020B0604030504040204" pitchFamily="50" charset="-128"/>
                <a:ea typeface="Meiryo UI" panose="020B0604030504040204" pitchFamily="50" charset="-128"/>
              </a:rPr>
              <a:t>タイムスタンプは、タイムスタンプに刻印されている時刻以前にその電子文書が存在していたこと</a:t>
            </a:r>
            <a:r>
              <a:rPr lang="en-US" altLang="ja-JP" dirty="0">
                <a:solidFill>
                  <a:srgbClr val="404040"/>
                </a:solidFill>
                <a:latin typeface="Meiryo UI" panose="020B0604030504040204" pitchFamily="50" charset="-128"/>
                <a:ea typeface="Meiryo UI" panose="020B0604030504040204" pitchFamily="50" charset="-128"/>
              </a:rPr>
              <a:t>(</a:t>
            </a:r>
            <a:r>
              <a:rPr lang="ja-JP" altLang="en-US" dirty="0">
                <a:solidFill>
                  <a:srgbClr val="404040"/>
                </a:solidFill>
                <a:latin typeface="Meiryo UI" panose="020B0604030504040204" pitchFamily="50" charset="-128"/>
                <a:ea typeface="Meiryo UI" panose="020B0604030504040204" pitchFamily="50" charset="-128"/>
              </a:rPr>
              <a:t>存在証明</a:t>
            </a:r>
            <a:r>
              <a:rPr lang="en-US" altLang="ja-JP" dirty="0">
                <a:solidFill>
                  <a:srgbClr val="404040"/>
                </a:solidFill>
                <a:latin typeface="Meiryo UI" panose="020B0604030504040204" pitchFamily="50" charset="-128"/>
                <a:ea typeface="Meiryo UI" panose="020B0604030504040204" pitchFamily="50" charset="-128"/>
              </a:rPr>
              <a:t>)</a:t>
            </a:r>
            <a:r>
              <a:rPr lang="ja-JP" altLang="en-US" dirty="0">
                <a:solidFill>
                  <a:srgbClr val="404040"/>
                </a:solidFill>
                <a:latin typeface="Meiryo UI" panose="020B0604030504040204" pitchFamily="50" charset="-128"/>
                <a:ea typeface="Meiryo UI" panose="020B0604030504040204" pitchFamily="50" charset="-128"/>
              </a:rPr>
              <a:t>と、その時刻以降、当該文書が改ざんされていないこと</a:t>
            </a:r>
            <a:r>
              <a:rPr lang="en-US" altLang="ja-JP" dirty="0">
                <a:solidFill>
                  <a:srgbClr val="404040"/>
                </a:solidFill>
                <a:latin typeface="Meiryo UI" panose="020B0604030504040204" pitchFamily="50" charset="-128"/>
                <a:ea typeface="Meiryo UI" panose="020B0604030504040204" pitchFamily="50" charset="-128"/>
              </a:rPr>
              <a:t>(</a:t>
            </a:r>
            <a:r>
              <a:rPr lang="ja-JP" altLang="en-US" dirty="0">
                <a:solidFill>
                  <a:srgbClr val="404040"/>
                </a:solidFill>
                <a:latin typeface="Meiryo UI" panose="020B0604030504040204" pitchFamily="50" charset="-128"/>
                <a:ea typeface="Meiryo UI" panose="020B0604030504040204" pitchFamily="50" charset="-128"/>
              </a:rPr>
              <a:t>非改ざん証明</a:t>
            </a:r>
            <a:r>
              <a:rPr lang="en-US" altLang="ja-JP" dirty="0">
                <a:solidFill>
                  <a:srgbClr val="404040"/>
                </a:solidFill>
                <a:latin typeface="Meiryo UI" panose="020B0604030504040204" pitchFamily="50" charset="-128"/>
                <a:ea typeface="Meiryo UI" panose="020B0604030504040204" pitchFamily="50" charset="-128"/>
              </a:rPr>
              <a:t>)</a:t>
            </a:r>
            <a:r>
              <a:rPr lang="ja-JP" altLang="en-US" dirty="0">
                <a:solidFill>
                  <a:srgbClr val="404040"/>
                </a:solidFill>
                <a:latin typeface="Meiryo UI" panose="020B0604030504040204" pitchFamily="50" charset="-128"/>
                <a:ea typeface="Meiryo UI" panose="020B0604030504040204" pitchFamily="50" charset="-128"/>
              </a:rPr>
              <a:t>を証明するもの</a:t>
            </a:r>
            <a:endParaRPr lang="ja-JP" altLang="en-US" dirty="0">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13C45B03-C484-4A1C-ACFA-6EABF50471D9}"/>
              </a:ext>
            </a:extLst>
          </p:cNvPr>
          <p:cNvSpPr txBox="1"/>
          <p:nvPr/>
        </p:nvSpPr>
        <p:spPr>
          <a:xfrm>
            <a:off x="131445" y="5146193"/>
            <a:ext cx="3185487" cy="369332"/>
          </a:xfrm>
          <a:prstGeom prst="rect">
            <a:avLst/>
          </a:prstGeom>
          <a:noFill/>
        </p:spPr>
        <p:txBody>
          <a:bodyPr wrap="none" rtlCol="0">
            <a:spAutoFit/>
          </a:bodyPr>
          <a:lstStyle/>
          <a:p>
            <a:r>
              <a:rPr kumimoji="1" lang="ja-JP" altLang="en-US" b="1" dirty="0">
                <a:latin typeface="Meiryo UI" panose="020B0604030504040204" pitchFamily="50" charset="-128"/>
                <a:ea typeface="Meiryo UI" panose="020B0604030504040204" pitchFamily="50" charset="-128"/>
              </a:rPr>
              <a:t>電子文章の存在証明の仕組み</a:t>
            </a:r>
          </a:p>
        </p:txBody>
      </p:sp>
      <p:sp>
        <p:nvSpPr>
          <p:cNvPr id="8" name="テキスト ボックス 7">
            <a:extLst>
              <a:ext uri="{FF2B5EF4-FFF2-40B4-BE49-F238E27FC236}">
                <a16:creationId xmlns:a16="http://schemas.microsoft.com/office/drawing/2014/main" id="{5D3ED09F-06DD-4582-AF05-4AF7567D72D4}"/>
              </a:ext>
            </a:extLst>
          </p:cNvPr>
          <p:cNvSpPr txBox="1"/>
          <p:nvPr/>
        </p:nvSpPr>
        <p:spPr>
          <a:xfrm>
            <a:off x="418316" y="1377431"/>
            <a:ext cx="1499128" cy="369332"/>
          </a:xfrm>
          <a:prstGeom prst="rect">
            <a:avLst/>
          </a:prstGeom>
          <a:noFill/>
        </p:spPr>
        <p:txBody>
          <a:bodyPr wrap="none" rtlCol="0">
            <a:spAutoFit/>
          </a:bodyPr>
          <a:lstStyle/>
          <a:p>
            <a:r>
              <a:rPr lang="ja-JP" altLang="en-US" b="1" dirty="0">
                <a:latin typeface="Meiryo UI" panose="020B0604030504040204" pitchFamily="50" charset="-128"/>
                <a:ea typeface="Meiryo UI" panose="020B0604030504040204" pitchFamily="50" charset="-128"/>
              </a:rPr>
              <a:t>タイムスタンプ</a:t>
            </a:r>
            <a:endParaRPr kumimoji="1" lang="ja-JP" altLang="en-US" b="1" dirty="0">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327E94CE-91C9-4354-ACA5-59CE79D4C86F}"/>
              </a:ext>
            </a:extLst>
          </p:cNvPr>
          <p:cNvSpPr txBox="1"/>
          <p:nvPr/>
        </p:nvSpPr>
        <p:spPr>
          <a:xfrm>
            <a:off x="6214745" y="5139133"/>
            <a:ext cx="4019049" cy="369332"/>
          </a:xfrm>
          <a:prstGeom prst="rect">
            <a:avLst/>
          </a:prstGeom>
          <a:noFill/>
        </p:spPr>
        <p:txBody>
          <a:bodyPr wrap="none" rtlCol="0">
            <a:spAutoFit/>
          </a:bodyPr>
          <a:lstStyle/>
          <a:p>
            <a:r>
              <a:rPr lang="ja-JP" altLang="en-US" b="1" dirty="0">
                <a:latin typeface="Meiryo UI" panose="020B0604030504040204" pitchFamily="50" charset="-128"/>
                <a:ea typeface="Meiryo UI" panose="020B0604030504040204" pitchFamily="50" charset="-128"/>
              </a:rPr>
              <a:t>みちびき信号の信頼性を担保する仕組み</a:t>
            </a:r>
            <a:endParaRPr kumimoji="1" lang="ja-JP" altLang="en-US" b="1" dirty="0">
              <a:latin typeface="Meiryo UI" panose="020B0604030504040204" pitchFamily="50" charset="-128"/>
              <a:ea typeface="Meiryo UI" panose="020B0604030504040204" pitchFamily="50" charset="-128"/>
            </a:endParaRPr>
          </a:p>
        </p:txBody>
      </p:sp>
      <p:sp>
        <p:nvSpPr>
          <p:cNvPr id="12" name="正方形/長方形 11">
            <a:extLst>
              <a:ext uri="{FF2B5EF4-FFF2-40B4-BE49-F238E27FC236}">
                <a16:creationId xmlns:a16="http://schemas.microsoft.com/office/drawing/2014/main" id="{692809A4-EEB7-4663-925B-E265ED230A11}"/>
              </a:ext>
            </a:extLst>
          </p:cNvPr>
          <p:cNvSpPr/>
          <p:nvPr/>
        </p:nvSpPr>
        <p:spPr>
          <a:xfrm>
            <a:off x="6229350" y="5600054"/>
            <a:ext cx="5678805" cy="1015663"/>
          </a:xfrm>
          <a:prstGeom prst="rect">
            <a:avLst/>
          </a:prstGeom>
        </p:spPr>
        <p:txBody>
          <a:bodyPr wrap="square">
            <a:spAutoFit/>
          </a:bodyPr>
          <a:lstStyle/>
          <a:p>
            <a:r>
              <a:rPr lang="ja-JP" altLang="en-US" dirty="0">
                <a:solidFill>
                  <a:srgbClr val="404040"/>
                </a:solidFill>
                <a:latin typeface="Meiryo UI" panose="020B0604030504040204" pitchFamily="50" charset="-128"/>
                <a:ea typeface="Meiryo UI" panose="020B0604030504040204" pitchFamily="50" charset="-128"/>
              </a:rPr>
              <a:t>ユーザーは、みちびき信号を受信して、高精度時刻・タイミング</a:t>
            </a:r>
            <a:endParaRPr lang="en-US" altLang="ja-JP" dirty="0">
              <a:solidFill>
                <a:srgbClr val="404040"/>
              </a:solidFill>
              <a:latin typeface="Meiryo UI" panose="020B0604030504040204" pitchFamily="50" charset="-128"/>
              <a:ea typeface="Meiryo UI" panose="020B0604030504040204" pitchFamily="50" charset="-128"/>
            </a:endParaRPr>
          </a:p>
          <a:p>
            <a:r>
              <a:rPr lang="ja-JP" altLang="en-US" dirty="0">
                <a:solidFill>
                  <a:srgbClr val="404040"/>
                </a:solidFill>
                <a:latin typeface="Meiryo UI" panose="020B0604030504040204" pitchFamily="50" charset="-128"/>
                <a:ea typeface="Meiryo UI" panose="020B0604030504040204" pitchFamily="50" charset="-128"/>
              </a:rPr>
              <a:t>を得ます。このような利用形態に対しての信頼性および担保性を提供できる</a:t>
            </a:r>
            <a:r>
              <a:rPr lang="ja-JP" altLang="en-US" sz="2400" b="1" dirty="0">
                <a:solidFill>
                  <a:schemeClr val="accent2">
                    <a:lumMod val="75000"/>
                  </a:schemeClr>
                </a:solidFill>
                <a:latin typeface="Meiryo UI" panose="020B0604030504040204" pitchFamily="50" charset="-128"/>
                <a:ea typeface="Meiryo UI" panose="020B0604030504040204" pitchFamily="50" charset="-128"/>
              </a:rPr>
              <a:t>仕組みが必要</a:t>
            </a:r>
            <a:r>
              <a:rPr lang="ja-JP" altLang="en-US" dirty="0">
                <a:solidFill>
                  <a:srgbClr val="404040"/>
                </a:solidFill>
                <a:latin typeface="Meiryo UI" panose="020B0604030504040204" pitchFamily="50" charset="-128"/>
                <a:ea typeface="Meiryo UI" panose="020B0604030504040204" pitchFamily="50" charset="-128"/>
              </a:rPr>
              <a:t>です。</a:t>
            </a:r>
            <a:endParaRPr lang="en-US" altLang="ja-JP" dirty="0">
              <a:solidFill>
                <a:srgbClr val="404040"/>
              </a:solidFill>
              <a:latin typeface="Meiryo UI" panose="020B0604030504040204" pitchFamily="50" charset="-128"/>
              <a:ea typeface="Meiryo UI" panose="020B0604030504040204" pitchFamily="50" charset="-128"/>
            </a:endParaRPr>
          </a:p>
        </p:txBody>
      </p:sp>
      <p:pic>
        <p:nvPicPr>
          <p:cNvPr id="3" name="図 2">
            <a:extLst>
              <a:ext uri="{FF2B5EF4-FFF2-40B4-BE49-F238E27FC236}">
                <a16:creationId xmlns:a16="http://schemas.microsoft.com/office/drawing/2014/main" id="{DC7D199C-63F6-4958-B256-335E58C49401}"/>
              </a:ext>
            </a:extLst>
          </p:cNvPr>
          <p:cNvPicPr>
            <a:picLocks noChangeAspect="1"/>
          </p:cNvPicPr>
          <p:nvPr/>
        </p:nvPicPr>
        <p:blipFill>
          <a:blip r:embed="rId4"/>
          <a:stretch>
            <a:fillRect/>
          </a:stretch>
        </p:blipFill>
        <p:spPr>
          <a:xfrm>
            <a:off x="6370457" y="1727200"/>
            <a:ext cx="5899333" cy="3088046"/>
          </a:xfrm>
          <a:prstGeom prst="rect">
            <a:avLst/>
          </a:prstGeom>
        </p:spPr>
      </p:pic>
      <p:sp>
        <p:nvSpPr>
          <p:cNvPr id="6" name="テキスト ボックス 5">
            <a:extLst>
              <a:ext uri="{FF2B5EF4-FFF2-40B4-BE49-F238E27FC236}">
                <a16:creationId xmlns:a16="http://schemas.microsoft.com/office/drawing/2014/main" id="{20D49925-26DF-4595-AC2A-3B3D14BB048A}"/>
              </a:ext>
            </a:extLst>
          </p:cNvPr>
          <p:cNvSpPr txBox="1"/>
          <p:nvPr/>
        </p:nvSpPr>
        <p:spPr>
          <a:xfrm>
            <a:off x="8274050" y="1206500"/>
            <a:ext cx="2585964" cy="461665"/>
          </a:xfrm>
          <a:prstGeom prst="rect">
            <a:avLst/>
          </a:prstGeom>
          <a:noFill/>
        </p:spPr>
        <p:txBody>
          <a:bodyPr wrap="none" rtlCol="0">
            <a:spAutoFit/>
          </a:bodyPr>
          <a:lstStyle/>
          <a:p>
            <a:r>
              <a:rPr lang="ja-JP" altLang="en-US" sz="2400" b="1" dirty="0">
                <a:latin typeface="Meiryo UI" panose="020B0604030504040204" pitchFamily="50" charset="-128"/>
                <a:ea typeface="Meiryo UI" panose="020B0604030504040204" pitchFamily="50" charset="-128"/>
              </a:rPr>
              <a:t>仕組み構築</a:t>
            </a:r>
            <a:r>
              <a:rPr kumimoji="1" lang="ja-JP" altLang="en-US" sz="2400" b="1" dirty="0">
                <a:latin typeface="Meiryo UI" panose="020B0604030504040204" pitchFamily="50" charset="-128"/>
                <a:ea typeface="Meiryo UI" panose="020B0604030504040204" pitchFamily="50" charset="-128"/>
              </a:rPr>
              <a:t>が急務</a:t>
            </a:r>
          </a:p>
        </p:txBody>
      </p:sp>
    </p:spTree>
    <p:extLst>
      <p:ext uri="{BB962C8B-B14F-4D97-AF65-F5344CB8AC3E}">
        <p14:creationId xmlns:p14="http://schemas.microsoft.com/office/powerpoint/2010/main" val="3850288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7201C04C-78DD-4813-B700-9FC388A74809}"/>
              </a:ext>
            </a:extLst>
          </p:cNvPr>
          <p:cNvSpPr txBox="1"/>
          <p:nvPr/>
        </p:nvSpPr>
        <p:spPr>
          <a:xfrm>
            <a:off x="636208" y="0"/>
            <a:ext cx="10240304" cy="769441"/>
          </a:xfrm>
          <a:prstGeom prst="rect">
            <a:avLst/>
          </a:prstGeom>
          <a:noFill/>
        </p:spPr>
        <p:txBody>
          <a:bodyPr wrap="none" rtlCol="0">
            <a:spAutoFit/>
          </a:bodyPr>
          <a:lstStyle/>
          <a:p>
            <a:r>
              <a:rPr kumimoji="1" lang="ja-JP" altLang="en-US" sz="4400" b="1" u="sng" dirty="0">
                <a:latin typeface="Meiryo UI" panose="020B0604030504040204" pitchFamily="50" charset="-128"/>
                <a:ea typeface="Meiryo UI" panose="020B0604030504040204" pitchFamily="50" charset="-128"/>
              </a:rPr>
              <a:t>みちびき利用</a:t>
            </a:r>
            <a:r>
              <a:rPr kumimoji="1" lang="ja-JP" altLang="en-US" sz="4400" b="1" dirty="0">
                <a:latin typeface="Meiryo UI" panose="020B0604030504040204" pitchFamily="50" charset="-128"/>
                <a:ea typeface="Meiryo UI" panose="020B0604030504040204" pitchFamily="50" charset="-128"/>
              </a:rPr>
              <a:t>の高精度時刻利用　仕組み案</a:t>
            </a:r>
          </a:p>
        </p:txBody>
      </p:sp>
      <p:sp>
        <p:nvSpPr>
          <p:cNvPr id="5" name="テキスト ボックス 4">
            <a:extLst>
              <a:ext uri="{FF2B5EF4-FFF2-40B4-BE49-F238E27FC236}">
                <a16:creationId xmlns:a16="http://schemas.microsoft.com/office/drawing/2014/main" id="{582517EE-C5DE-4B42-BD72-50C9D77D23D0}"/>
              </a:ext>
            </a:extLst>
          </p:cNvPr>
          <p:cNvSpPr txBox="1"/>
          <p:nvPr/>
        </p:nvSpPr>
        <p:spPr>
          <a:xfrm>
            <a:off x="5676231" y="2819540"/>
            <a:ext cx="1513556" cy="400109"/>
          </a:xfrm>
          <a:prstGeom prst="rect">
            <a:avLst/>
          </a:prstGeom>
          <a:solidFill>
            <a:srgbClr val="FFC000"/>
          </a:solidFill>
          <a:ln>
            <a:solidFill>
              <a:schemeClr val="tx1"/>
            </a:solidFill>
          </a:ln>
        </p:spPr>
        <p:txBody>
          <a:bodyPr wrap="none" rtlCol="0">
            <a:spAutoFit/>
          </a:bodyPr>
          <a:lstStyle/>
          <a:p>
            <a:r>
              <a:rPr lang="en-US" altLang="ja-JP" sz="2000" dirty="0"/>
              <a:t>UTC</a:t>
            </a:r>
            <a:r>
              <a:rPr kumimoji="1" lang="en-US" altLang="ja-JP" sz="2000" dirty="0"/>
              <a:t>(NICT)</a:t>
            </a:r>
            <a:endParaRPr kumimoji="1" lang="ja-JP" altLang="en-US" sz="2000" dirty="0"/>
          </a:p>
        </p:txBody>
      </p:sp>
      <p:sp>
        <p:nvSpPr>
          <p:cNvPr id="6" name="テキスト ボックス 5">
            <a:extLst>
              <a:ext uri="{FF2B5EF4-FFF2-40B4-BE49-F238E27FC236}">
                <a16:creationId xmlns:a16="http://schemas.microsoft.com/office/drawing/2014/main" id="{8A853DB0-5CD2-47A6-BC32-A62E9D0C865D}"/>
              </a:ext>
            </a:extLst>
          </p:cNvPr>
          <p:cNvSpPr txBox="1"/>
          <p:nvPr/>
        </p:nvSpPr>
        <p:spPr>
          <a:xfrm>
            <a:off x="8926362" y="2803484"/>
            <a:ext cx="2294081" cy="400109"/>
          </a:xfrm>
          <a:prstGeom prst="rect">
            <a:avLst/>
          </a:prstGeom>
          <a:solidFill>
            <a:schemeClr val="bg1"/>
          </a:solidFill>
          <a:ln>
            <a:solidFill>
              <a:schemeClr val="tx1"/>
            </a:solidFill>
          </a:ln>
        </p:spPr>
        <p:txBody>
          <a:bodyPr wrap="square" rtlCol="0">
            <a:spAutoFit/>
          </a:bodyPr>
          <a:lstStyle/>
          <a:p>
            <a:r>
              <a:rPr kumimoji="1" lang="ja-JP" altLang="en-US" sz="2000" dirty="0"/>
              <a:t>各国標準時刻機関</a:t>
            </a:r>
          </a:p>
        </p:txBody>
      </p:sp>
      <p:grpSp>
        <p:nvGrpSpPr>
          <p:cNvPr id="7" name="グループ化 6">
            <a:extLst>
              <a:ext uri="{FF2B5EF4-FFF2-40B4-BE49-F238E27FC236}">
                <a16:creationId xmlns:a16="http://schemas.microsoft.com/office/drawing/2014/main" id="{991CF156-A36C-4AF5-857B-A1044646F7F5}"/>
              </a:ext>
            </a:extLst>
          </p:cNvPr>
          <p:cNvGrpSpPr/>
          <p:nvPr/>
        </p:nvGrpSpPr>
        <p:grpSpPr>
          <a:xfrm>
            <a:off x="7209176" y="1442437"/>
            <a:ext cx="869486" cy="259244"/>
            <a:chOff x="5551922" y="2996322"/>
            <a:chExt cx="655630" cy="218965"/>
          </a:xfrm>
        </p:grpSpPr>
        <p:sp>
          <p:nvSpPr>
            <p:cNvPr id="8" name="楕円 7">
              <a:extLst>
                <a:ext uri="{FF2B5EF4-FFF2-40B4-BE49-F238E27FC236}">
                  <a16:creationId xmlns:a16="http://schemas.microsoft.com/office/drawing/2014/main" id="{0419CBAE-C561-45E5-BB24-A6323DDB9FE7}"/>
                </a:ext>
              </a:extLst>
            </p:cNvPr>
            <p:cNvSpPr/>
            <p:nvPr/>
          </p:nvSpPr>
          <p:spPr>
            <a:xfrm>
              <a:off x="5791521" y="3015922"/>
              <a:ext cx="170933" cy="1797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9" name="正方形/長方形 8">
              <a:extLst>
                <a:ext uri="{FF2B5EF4-FFF2-40B4-BE49-F238E27FC236}">
                  <a16:creationId xmlns:a16="http://schemas.microsoft.com/office/drawing/2014/main" id="{44E2C216-7966-4C87-8857-2C3387CA9758}"/>
                </a:ext>
              </a:extLst>
            </p:cNvPr>
            <p:cNvSpPr/>
            <p:nvPr/>
          </p:nvSpPr>
          <p:spPr>
            <a:xfrm>
              <a:off x="5982878" y="2996323"/>
              <a:ext cx="224674" cy="218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10" name="正方形/長方形 9">
              <a:extLst>
                <a:ext uri="{FF2B5EF4-FFF2-40B4-BE49-F238E27FC236}">
                  <a16:creationId xmlns:a16="http://schemas.microsoft.com/office/drawing/2014/main" id="{A529FBFC-FE39-4530-8327-21F7F2DCF9AF}"/>
                </a:ext>
              </a:extLst>
            </p:cNvPr>
            <p:cNvSpPr/>
            <p:nvPr/>
          </p:nvSpPr>
          <p:spPr>
            <a:xfrm>
              <a:off x="5551922" y="2996322"/>
              <a:ext cx="224674" cy="218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grpSp>
      <p:cxnSp>
        <p:nvCxnSpPr>
          <p:cNvPr id="11" name="直線矢印コネクタ 10">
            <a:extLst>
              <a:ext uri="{FF2B5EF4-FFF2-40B4-BE49-F238E27FC236}">
                <a16:creationId xmlns:a16="http://schemas.microsoft.com/office/drawing/2014/main" id="{57BE2D50-7CAF-41A1-828F-F42728095573}"/>
              </a:ext>
            </a:extLst>
          </p:cNvPr>
          <p:cNvCxnSpPr>
            <a:cxnSpLocks/>
          </p:cNvCxnSpPr>
          <p:nvPr/>
        </p:nvCxnSpPr>
        <p:spPr>
          <a:xfrm flipV="1">
            <a:off x="6371303" y="1883553"/>
            <a:ext cx="779066" cy="785905"/>
          </a:xfrm>
          <a:prstGeom prst="straightConnector1">
            <a:avLst/>
          </a:prstGeom>
          <a:ln w="57150">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ACC84DCB-698A-4BB6-83D9-082CB57A72C8}"/>
              </a:ext>
            </a:extLst>
          </p:cNvPr>
          <p:cNvCxnSpPr>
            <a:cxnSpLocks/>
          </p:cNvCxnSpPr>
          <p:nvPr/>
        </p:nvCxnSpPr>
        <p:spPr>
          <a:xfrm flipH="1" flipV="1">
            <a:off x="8116204" y="1809258"/>
            <a:ext cx="723980" cy="958664"/>
          </a:xfrm>
          <a:prstGeom prst="straightConnector1">
            <a:avLst/>
          </a:prstGeom>
          <a:ln w="57150">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8AF37DFF-775F-49B3-B12F-F801437EEE41}"/>
              </a:ext>
            </a:extLst>
          </p:cNvPr>
          <p:cNvSpPr txBox="1"/>
          <p:nvPr/>
        </p:nvSpPr>
        <p:spPr>
          <a:xfrm>
            <a:off x="7023699" y="1110307"/>
            <a:ext cx="1178528" cy="307777"/>
          </a:xfrm>
          <a:prstGeom prst="rect">
            <a:avLst/>
          </a:prstGeom>
          <a:noFill/>
        </p:spPr>
        <p:txBody>
          <a:bodyPr wrap="none" rtlCol="0">
            <a:spAutoFit/>
          </a:bodyPr>
          <a:lstStyle/>
          <a:p>
            <a:r>
              <a:rPr kumimoji="1" lang="en-US" altLang="ja-JP" sz="1400" b="1" dirty="0">
                <a:latin typeface="Meiryo UI" panose="020B0604030504040204" pitchFamily="50" charset="-128"/>
                <a:ea typeface="Meiryo UI" panose="020B0604030504040204" pitchFamily="50" charset="-128"/>
              </a:rPr>
              <a:t>GPS</a:t>
            </a:r>
            <a:r>
              <a:rPr lang="ja-JP" altLang="en-US" sz="1400" b="1" dirty="0">
                <a:latin typeface="Meiryo UI" panose="020B0604030504040204" pitchFamily="50" charset="-128"/>
                <a:ea typeface="Meiryo UI" panose="020B0604030504040204" pitchFamily="50" charset="-128"/>
              </a:rPr>
              <a:t>　</a:t>
            </a:r>
            <a:r>
              <a:rPr kumimoji="1" lang="en-US" altLang="ja-JP" sz="1400" b="1" dirty="0">
                <a:latin typeface="Meiryo UI" panose="020B0604030504040204" pitchFamily="50" charset="-128"/>
                <a:ea typeface="Meiryo UI" panose="020B0604030504040204" pitchFamily="50" charset="-128"/>
              </a:rPr>
              <a:t>TIME</a:t>
            </a:r>
            <a:endParaRPr kumimoji="1" lang="ja-JP" altLang="en-US" sz="1400" b="1" dirty="0">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51633142-1E93-4BD8-A83A-93B5369BF030}"/>
              </a:ext>
            </a:extLst>
          </p:cNvPr>
          <p:cNvSpPr txBox="1"/>
          <p:nvPr/>
        </p:nvSpPr>
        <p:spPr>
          <a:xfrm>
            <a:off x="6726783" y="2292891"/>
            <a:ext cx="902811" cy="307777"/>
          </a:xfrm>
          <a:prstGeom prst="rect">
            <a:avLst/>
          </a:prstGeom>
          <a:noFill/>
        </p:spPr>
        <p:txBody>
          <a:bodyPr wrap="none" rtlCol="0">
            <a:spAutoFit/>
          </a:bodyPr>
          <a:lstStyle/>
          <a:p>
            <a:r>
              <a:rPr kumimoji="1" lang="ja-JP" altLang="en-US" sz="1400" dirty="0"/>
              <a:t>時刻比較</a:t>
            </a:r>
          </a:p>
        </p:txBody>
      </p:sp>
      <p:sp>
        <p:nvSpPr>
          <p:cNvPr id="15" name="テキスト ボックス 14">
            <a:extLst>
              <a:ext uri="{FF2B5EF4-FFF2-40B4-BE49-F238E27FC236}">
                <a16:creationId xmlns:a16="http://schemas.microsoft.com/office/drawing/2014/main" id="{261832A8-BE75-4607-B9BB-B0670FCE45B9}"/>
              </a:ext>
            </a:extLst>
          </p:cNvPr>
          <p:cNvSpPr txBox="1"/>
          <p:nvPr/>
        </p:nvSpPr>
        <p:spPr>
          <a:xfrm>
            <a:off x="6524669" y="3540453"/>
            <a:ext cx="1441419" cy="307777"/>
          </a:xfrm>
          <a:prstGeom prst="rect">
            <a:avLst/>
          </a:prstGeom>
          <a:noFill/>
        </p:spPr>
        <p:txBody>
          <a:bodyPr wrap="none" rtlCol="0">
            <a:spAutoFit/>
          </a:bodyPr>
          <a:lstStyle/>
          <a:p>
            <a:r>
              <a:rPr kumimoji="1" lang="ja-JP" altLang="en-US" sz="1400" dirty="0"/>
              <a:t>時刻比較データ</a:t>
            </a:r>
          </a:p>
        </p:txBody>
      </p:sp>
      <p:sp>
        <p:nvSpPr>
          <p:cNvPr id="16" name="テキスト ボックス 15">
            <a:extLst>
              <a:ext uri="{FF2B5EF4-FFF2-40B4-BE49-F238E27FC236}">
                <a16:creationId xmlns:a16="http://schemas.microsoft.com/office/drawing/2014/main" id="{B8DBAB42-8892-4D64-B884-3FC0EB3C4A21}"/>
              </a:ext>
            </a:extLst>
          </p:cNvPr>
          <p:cNvSpPr txBox="1"/>
          <p:nvPr/>
        </p:nvSpPr>
        <p:spPr>
          <a:xfrm>
            <a:off x="7656191" y="2316441"/>
            <a:ext cx="902811" cy="307777"/>
          </a:xfrm>
          <a:prstGeom prst="rect">
            <a:avLst/>
          </a:prstGeom>
          <a:noFill/>
        </p:spPr>
        <p:txBody>
          <a:bodyPr wrap="none" rtlCol="0">
            <a:spAutoFit/>
          </a:bodyPr>
          <a:lstStyle/>
          <a:p>
            <a:r>
              <a:rPr kumimoji="1" lang="ja-JP" altLang="en-US" sz="1400" dirty="0"/>
              <a:t>時刻比較</a:t>
            </a:r>
          </a:p>
        </p:txBody>
      </p:sp>
      <p:pic>
        <p:nvPicPr>
          <p:cNvPr id="17" name="Picture 2" descr="ãå½æãã®ç»åæ¤ç´¢çµæ">
            <a:extLst>
              <a:ext uri="{FF2B5EF4-FFF2-40B4-BE49-F238E27FC236}">
                <a16:creationId xmlns:a16="http://schemas.microsoft.com/office/drawing/2014/main" id="{C0D3F30E-7A94-47F6-A369-ACC6D216D89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5200" y="2257446"/>
            <a:ext cx="691825" cy="411751"/>
          </a:xfrm>
          <a:prstGeom prst="rect">
            <a:avLst/>
          </a:prstGeom>
          <a:noFill/>
          <a:extLst>
            <a:ext uri="{909E8E84-426E-40DD-AFC4-6F175D3DCCD1}">
              <a14:hiddenFill xmlns:a14="http://schemas.microsoft.com/office/drawing/2010/main">
                <a:solidFill>
                  <a:srgbClr val="FFFFFF"/>
                </a:solidFill>
              </a14:hiddenFill>
            </a:ext>
          </a:extLst>
        </p:spPr>
      </p:pic>
      <p:sp>
        <p:nvSpPr>
          <p:cNvPr id="18" name="テキスト ボックス 17">
            <a:extLst>
              <a:ext uri="{FF2B5EF4-FFF2-40B4-BE49-F238E27FC236}">
                <a16:creationId xmlns:a16="http://schemas.microsoft.com/office/drawing/2014/main" id="{F22D5E53-DE20-44ED-845E-24B2EEF35512}"/>
              </a:ext>
            </a:extLst>
          </p:cNvPr>
          <p:cNvSpPr txBox="1"/>
          <p:nvPr/>
        </p:nvSpPr>
        <p:spPr>
          <a:xfrm>
            <a:off x="9128473" y="2983918"/>
            <a:ext cx="2294081" cy="400109"/>
          </a:xfrm>
          <a:prstGeom prst="rect">
            <a:avLst/>
          </a:prstGeom>
          <a:solidFill>
            <a:schemeClr val="bg1"/>
          </a:solidFill>
          <a:ln>
            <a:solidFill>
              <a:schemeClr val="tx1"/>
            </a:solidFill>
          </a:ln>
        </p:spPr>
        <p:txBody>
          <a:bodyPr wrap="square" rtlCol="0">
            <a:spAutoFit/>
          </a:bodyPr>
          <a:lstStyle/>
          <a:p>
            <a:r>
              <a:rPr kumimoji="1" lang="ja-JP" altLang="en-US" sz="2000" dirty="0"/>
              <a:t>各国標準時刻機関</a:t>
            </a:r>
          </a:p>
        </p:txBody>
      </p:sp>
      <p:sp>
        <p:nvSpPr>
          <p:cNvPr id="19" name="テキスト ボックス 18">
            <a:extLst>
              <a:ext uri="{FF2B5EF4-FFF2-40B4-BE49-F238E27FC236}">
                <a16:creationId xmlns:a16="http://schemas.microsoft.com/office/drawing/2014/main" id="{294FF5BF-55A6-48EC-8D6F-063BA3793595}"/>
              </a:ext>
            </a:extLst>
          </p:cNvPr>
          <p:cNvSpPr txBox="1"/>
          <p:nvPr/>
        </p:nvSpPr>
        <p:spPr>
          <a:xfrm>
            <a:off x="9330583" y="3164352"/>
            <a:ext cx="2294081" cy="400109"/>
          </a:xfrm>
          <a:prstGeom prst="rect">
            <a:avLst/>
          </a:prstGeom>
          <a:solidFill>
            <a:schemeClr val="bg1"/>
          </a:solidFill>
          <a:ln>
            <a:solidFill>
              <a:schemeClr val="tx1"/>
            </a:solidFill>
          </a:ln>
        </p:spPr>
        <p:txBody>
          <a:bodyPr wrap="square" rtlCol="0">
            <a:spAutoFit/>
          </a:bodyPr>
          <a:lstStyle/>
          <a:p>
            <a:r>
              <a:rPr kumimoji="1" lang="ja-JP" altLang="en-US" sz="2000" dirty="0"/>
              <a:t>各国標準時刻機関</a:t>
            </a:r>
          </a:p>
        </p:txBody>
      </p:sp>
      <p:sp>
        <p:nvSpPr>
          <p:cNvPr id="20" name="正方形/長方形 19">
            <a:extLst>
              <a:ext uri="{FF2B5EF4-FFF2-40B4-BE49-F238E27FC236}">
                <a16:creationId xmlns:a16="http://schemas.microsoft.com/office/drawing/2014/main" id="{3137B1CA-E271-4846-8702-220AFFA507F1}"/>
              </a:ext>
            </a:extLst>
          </p:cNvPr>
          <p:cNvSpPr/>
          <p:nvPr/>
        </p:nvSpPr>
        <p:spPr>
          <a:xfrm>
            <a:off x="6134734" y="4067483"/>
            <a:ext cx="2504212" cy="369331"/>
          </a:xfrm>
          <a:prstGeom prst="rect">
            <a:avLst/>
          </a:prstGeom>
          <a:ln>
            <a:solidFill>
              <a:schemeClr val="tx1"/>
            </a:solidFill>
          </a:ln>
        </p:spPr>
        <p:txBody>
          <a:bodyPr wrap="none">
            <a:spAutoFit/>
          </a:bodyPr>
          <a:lstStyle/>
          <a:p>
            <a:r>
              <a:rPr lang="ja-JP" altLang="en-US" b="1" dirty="0"/>
              <a:t>国際度量衡局 </a:t>
            </a:r>
            <a:r>
              <a:rPr lang="en-US" altLang="ja-JP" b="1" dirty="0"/>
              <a:t>(BIPM) </a:t>
            </a:r>
            <a:endParaRPr lang="ja-JP" altLang="en-US" b="1" dirty="0"/>
          </a:p>
        </p:txBody>
      </p:sp>
      <p:cxnSp>
        <p:nvCxnSpPr>
          <p:cNvPr id="21" name="直線矢印コネクタ 20">
            <a:extLst>
              <a:ext uri="{FF2B5EF4-FFF2-40B4-BE49-F238E27FC236}">
                <a16:creationId xmlns:a16="http://schemas.microsoft.com/office/drawing/2014/main" id="{140A3936-E912-4D6F-BD6D-A963BAA27D73}"/>
              </a:ext>
            </a:extLst>
          </p:cNvPr>
          <p:cNvCxnSpPr>
            <a:cxnSpLocks/>
          </p:cNvCxnSpPr>
          <p:nvPr/>
        </p:nvCxnSpPr>
        <p:spPr>
          <a:xfrm>
            <a:off x="6236389" y="3340510"/>
            <a:ext cx="0" cy="45359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92E86C0F-CB17-4CFF-B38B-025214FBDE8C}"/>
              </a:ext>
            </a:extLst>
          </p:cNvPr>
          <p:cNvCxnSpPr>
            <a:cxnSpLocks/>
            <a:stCxn id="6" idx="1"/>
          </p:cNvCxnSpPr>
          <p:nvPr/>
        </p:nvCxnSpPr>
        <p:spPr>
          <a:xfrm flipH="1">
            <a:off x="7839572" y="3003539"/>
            <a:ext cx="1086790" cy="82726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0D4DE5A-524E-4A68-BAB6-34C07C2680B4}"/>
              </a:ext>
            </a:extLst>
          </p:cNvPr>
          <p:cNvCxnSpPr>
            <a:cxnSpLocks/>
            <a:stCxn id="18" idx="1"/>
          </p:cNvCxnSpPr>
          <p:nvPr/>
        </p:nvCxnSpPr>
        <p:spPr>
          <a:xfrm flipH="1">
            <a:off x="8199258" y="3183973"/>
            <a:ext cx="929216" cy="69270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9D03F448-24CB-4D42-9749-1205B76DF96A}"/>
              </a:ext>
            </a:extLst>
          </p:cNvPr>
          <p:cNvCxnSpPr>
            <a:cxnSpLocks/>
          </p:cNvCxnSpPr>
          <p:nvPr/>
        </p:nvCxnSpPr>
        <p:spPr>
          <a:xfrm flipH="1">
            <a:off x="8671990" y="3346548"/>
            <a:ext cx="658593" cy="52095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83DFBF23-D31D-4348-8272-925B39899B3D}"/>
              </a:ext>
            </a:extLst>
          </p:cNvPr>
          <p:cNvSpPr txBox="1"/>
          <p:nvPr/>
        </p:nvSpPr>
        <p:spPr>
          <a:xfrm>
            <a:off x="6577034" y="4451268"/>
            <a:ext cx="1350051" cy="369331"/>
          </a:xfrm>
          <a:prstGeom prst="rect">
            <a:avLst/>
          </a:prstGeom>
          <a:noFill/>
        </p:spPr>
        <p:txBody>
          <a:bodyPr wrap="none" rtlCol="0">
            <a:spAutoFit/>
          </a:bodyPr>
          <a:lstStyle/>
          <a:p>
            <a:r>
              <a:rPr kumimoji="1" lang="en-US" altLang="ja-JP" dirty="0"/>
              <a:t>UTC</a:t>
            </a:r>
            <a:r>
              <a:rPr kumimoji="1" lang="ja-JP" altLang="en-US" dirty="0"/>
              <a:t>の決定</a:t>
            </a:r>
          </a:p>
        </p:txBody>
      </p:sp>
      <p:sp>
        <p:nvSpPr>
          <p:cNvPr id="26" name="テキスト ボックス 25">
            <a:extLst>
              <a:ext uri="{FF2B5EF4-FFF2-40B4-BE49-F238E27FC236}">
                <a16:creationId xmlns:a16="http://schemas.microsoft.com/office/drawing/2014/main" id="{EAA0EEE5-1341-4D37-9F02-FBDB589146D0}"/>
              </a:ext>
            </a:extLst>
          </p:cNvPr>
          <p:cNvSpPr txBox="1"/>
          <p:nvPr/>
        </p:nvSpPr>
        <p:spPr>
          <a:xfrm>
            <a:off x="8926362" y="2092298"/>
            <a:ext cx="3265638" cy="338553"/>
          </a:xfrm>
          <a:prstGeom prst="rect">
            <a:avLst/>
          </a:prstGeom>
          <a:noFill/>
        </p:spPr>
        <p:txBody>
          <a:bodyPr wrap="none" rtlCol="0">
            <a:spAutoFit/>
          </a:bodyPr>
          <a:lstStyle/>
          <a:p>
            <a:r>
              <a:rPr kumimoji="1" lang="ja-JP" altLang="en-US" sz="1600" dirty="0"/>
              <a:t>最上位の時刻サーバは、</a:t>
            </a:r>
            <a:r>
              <a:rPr kumimoji="1" lang="en-US" altLang="ja-JP" sz="1600" dirty="0"/>
              <a:t>GPS</a:t>
            </a:r>
            <a:r>
              <a:rPr kumimoji="1" lang="ja-JP" altLang="en-US" sz="1600" dirty="0"/>
              <a:t>参照</a:t>
            </a:r>
          </a:p>
        </p:txBody>
      </p:sp>
      <p:grpSp>
        <p:nvGrpSpPr>
          <p:cNvPr id="27" name="グループ化 26">
            <a:extLst>
              <a:ext uri="{FF2B5EF4-FFF2-40B4-BE49-F238E27FC236}">
                <a16:creationId xmlns:a16="http://schemas.microsoft.com/office/drawing/2014/main" id="{EA1D1007-8EB1-4902-87C3-E20FF4A9121A}"/>
              </a:ext>
            </a:extLst>
          </p:cNvPr>
          <p:cNvGrpSpPr/>
          <p:nvPr/>
        </p:nvGrpSpPr>
        <p:grpSpPr>
          <a:xfrm>
            <a:off x="4711663" y="1407841"/>
            <a:ext cx="1267219" cy="227603"/>
            <a:chOff x="5551922" y="2996322"/>
            <a:chExt cx="655630" cy="218965"/>
          </a:xfrm>
          <a:solidFill>
            <a:schemeClr val="tx1"/>
          </a:solidFill>
        </p:grpSpPr>
        <p:sp>
          <p:nvSpPr>
            <p:cNvPr id="28" name="楕円 27">
              <a:extLst>
                <a:ext uri="{FF2B5EF4-FFF2-40B4-BE49-F238E27FC236}">
                  <a16:creationId xmlns:a16="http://schemas.microsoft.com/office/drawing/2014/main" id="{17C3A61E-99AF-410A-9587-7E1F2DFC64A6}"/>
                </a:ext>
              </a:extLst>
            </p:cNvPr>
            <p:cNvSpPr/>
            <p:nvPr/>
          </p:nvSpPr>
          <p:spPr>
            <a:xfrm>
              <a:off x="5791521" y="3015922"/>
              <a:ext cx="170933" cy="179765"/>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29" name="正方形/長方形 28">
              <a:extLst>
                <a:ext uri="{FF2B5EF4-FFF2-40B4-BE49-F238E27FC236}">
                  <a16:creationId xmlns:a16="http://schemas.microsoft.com/office/drawing/2014/main" id="{D8C9C4F8-B826-4213-9A06-D8C137915291}"/>
                </a:ext>
              </a:extLst>
            </p:cNvPr>
            <p:cNvSpPr/>
            <p:nvPr/>
          </p:nvSpPr>
          <p:spPr>
            <a:xfrm>
              <a:off x="5982878" y="2996323"/>
              <a:ext cx="224674" cy="21896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30" name="正方形/長方形 29">
              <a:extLst>
                <a:ext uri="{FF2B5EF4-FFF2-40B4-BE49-F238E27FC236}">
                  <a16:creationId xmlns:a16="http://schemas.microsoft.com/office/drawing/2014/main" id="{ADC7E4FA-0DE6-4084-958E-E9F517BEC275}"/>
                </a:ext>
              </a:extLst>
            </p:cNvPr>
            <p:cNvSpPr/>
            <p:nvPr/>
          </p:nvSpPr>
          <p:spPr>
            <a:xfrm>
              <a:off x="5551922" y="2996322"/>
              <a:ext cx="224674" cy="21896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grpSp>
      <p:sp>
        <p:nvSpPr>
          <p:cNvPr id="31" name="テキスト ボックス 30">
            <a:extLst>
              <a:ext uri="{FF2B5EF4-FFF2-40B4-BE49-F238E27FC236}">
                <a16:creationId xmlns:a16="http://schemas.microsoft.com/office/drawing/2014/main" id="{A49B95B6-26CC-4605-877B-627DAC613237}"/>
              </a:ext>
            </a:extLst>
          </p:cNvPr>
          <p:cNvSpPr txBox="1"/>
          <p:nvPr/>
        </p:nvSpPr>
        <p:spPr>
          <a:xfrm>
            <a:off x="4596542" y="1089856"/>
            <a:ext cx="1299395" cy="307777"/>
          </a:xfrm>
          <a:prstGeom prst="rect">
            <a:avLst/>
          </a:prstGeom>
          <a:noFill/>
        </p:spPr>
        <p:txBody>
          <a:bodyPr wrap="none" rtlCol="0">
            <a:spAutoFit/>
          </a:bodyPr>
          <a:lstStyle/>
          <a:p>
            <a:r>
              <a:rPr lang="en-US" altLang="ja-JP" sz="1400" b="1" dirty="0">
                <a:latin typeface="Meiryo UI" panose="020B0604030504040204" pitchFamily="50" charset="-128"/>
                <a:ea typeface="Meiryo UI" panose="020B0604030504040204" pitchFamily="50" charset="-128"/>
              </a:rPr>
              <a:t>QZSS</a:t>
            </a:r>
            <a:r>
              <a:rPr kumimoji="1" lang="ja-JP" altLang="en-US" sz="1400" b="1" dirty="0">
                <a:latin typeface="Meiryo UI" panose="020B0604030504040204" pitchFamily="50" charset="-128"/>
                <a:ea typeface="Meiryo UI" panose="020B0604030504040204" pitchFamily="50" charset="-128"/>
              </a:rPr>
              <a:t>　</a:t>
            </a:r>
            <a:r>
              <a:rPr kumimoji="1" lang="en-US" altLang="ja-JP" sz="1400" b="1" dirty="0">
                <a:latin typeface="Meiryo UI" panose="020B0604030504040204" pitchFamily="50" charset="-128"/>
                <a:ea typeface="Meiryo UI" panose="020B0604030504040204" pitchFamily="50" charset="-128"/>
              </a:rPr>
              <a:t>TIME</a:t>
            </a:r>
            <a:endParaRPr kumimoji="1" lang="ja-JP" altLang="en-US" sz="1400" b="1" dirty="0">
              <a:latin typeface="Meiryo UI" panose="020B0604030504040204" pitchFamily="50" charset="-128"/>
              <a:ea typeface="Meiryo UI" panose="020B0604030504040204" pitchFamily="50" charset="-128"/>
            </a:endParaRPr>
          </a:p>
        </p:txBody>
      </p:sp>
      <p:cxnSp>
        <p:nvCxnSpPr>
          <p:cNvPr id="32" name="直線矢印コネクタ 31">
            <a:extLst>
              <a:ext uri="{FF2B5EF4-FFF2-40B4-BE49-F238E27FC236}">
                <a16:creationId xmlns:a16="http://schemas.microsoft.com/office/drawing/2014/main" id="{DD305DFB-3A4B-4491-A459-1B1B6F312F8E}"/>
              </a:ext>
            </a:extLst>
          </p:cNvPr>
          <p:cNvCxnSpPr>
            <a:cxnSpLocks/>
          </p:cNvCxnSpPr>
          <p:nvPr/>
        </p:nvCxnSpPr>
        <p:spPr>
          <a:xfrm>
            <a:off x="6133099" y="1560429"/>
            <a:ext cx="957694" cy="0"/>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F2CD2A21-CB78-4AC4-83EF-1966930199C6}"/>
              </a:ext>
            </a:extLst>
          </p:cNvPr>
          <p:cNvSpPr txBox="1"/>
          <p:nvPr/>
        </p:nvSpPr>
        <p:spPr>
          <a:xfrm>
            <a:off x="6200752" y="1240713"/>
            <a:ext cx="800219" cy="276999"/>
          </a:xfrm>
          <a:prstGeom prst="rect">
            <a:avLst/>
          </a:prstGeom>
          <a:noFill/>
        </p:spPr>
        <p:txBody>
          <a:bodyPr wrap="none" rtlCol="0">
            <a:spAutoFit/>
          </a:bodyPr>
          <a:lstStyle/>
          <a:p>
            <a:r>
              <a:rPr kumimoji="1" lang="ja-JP" altLang="en-US" sz="1200" dirty="0"/>
              <a:t>相互運用</a:t>
            </a:r>
          </a:p>
        </p:txBody>
      </p:sp>
      <p:pic>
        <p:nvPicPr>
          <p:cNvPr id="34" name="図 33">
            <a:extLst>
              <a:ext uri="{FF2B5EF4-FFF2-40B4-BE49-F238E27FC236}">
                <a16:creationId xmlns:a16="http://schemas.microsoft.com/office/drawing/2014/main" id="{9434579F-8BE7-4677-ACA2-6FB8BCDECE2D}"/>
              </a:ext>
            </a:extLst>
          </p:cNvPr>
          <p:cNvPicPr>
            <a:picLocks noChangeAspect="1"/>
          </p:cNvPicPr>
          <p:nvPr/>
        </p:nvPicPr>
        <p:blipFill>
          <a:blip r:embed="rId4"/>
          <a:stretch>
            <a:fillRect/>
          </a:stretch>
        </p:blipFill>
        <p:spPr>
          <a:xfrm>
            <a:off x="5464278" y="3988317"/>
            <a:ext cx="6066786" cy="2174366"/>
          </a:xfrm>
          <a:prstGeom prst="rect">
            <a:avLst/>
          </a:prstGeom>
          <a:ln>
            <a:solidFill>
              <a:schemeClr val="tx1"/>
            </a:solidFill>
          </a:ln>
        </p:spPr>
      </p:pic>
      <p:sp>
        <p:nvSpPr>
          <p:cNvPr id="35" name="テキスト ボックス 34">
            <a:extLst>
              <a:ext uri="{FF2B5EF4-FFF2-40B4-BE49-F238E27FC236}">
                <a16:creationId xmlns:a16="http://schemas.microsoft.com/office/drawing/2014/main" id="{5820221B-25C0-4AFC-9CA6-BA93D3042F26}"/>
              </a:ext>
            </a:extLst>
          </p:cNvPr>
          <p:cNvSpPr txBox="1"/>
          <p:nvPr/>
        </p:nvSpPr>
        <p:spPr>
          <a:xfrm>
            <a:off x="5792760" y="6265188"/>
            <a:ext cx="2767104" cy="523220"/>
          </a:xfrm>
          <a:prstGeom prst="rect">
            <a:avLst/>
          </a:prstGeom>
          <a:noFill/>
        </p:spPr>
        <p:txBody>
          <a:bodyPr wrap="none" rtlCol="0">
            <a:spAutoFit/>
          </a:bodyPr>
          <a:lstStyle/>
          <a:p>
            <a:r>
              <a:rPr kumimoji="1" lang="en-US" altLang="ja-JP" sz="2800" dirty="0"/>
              <a:t>JST/UTC</a:t>
            </a:r>
            <a:r>
              <a:rPr kumimoji="1" lang="ja-JP" altLang="en-US" sz="2800" dirty="0"/>
              <a:t>の決定</a:t>
            </a:r>
          </a:p>
        </p:txBody>
      </p:sp>
      <p:sp>
        <p:nvSpPr>
          <p:cNvPr id="40" name="テキスト ボックス 39">
            <a:extLst>
              <a:ext uri="{FF2B5EF4-FFF2-40B4-BE49-F238E27FC236}">
                <a16:creationId xmlns:a16="http://schemas.microsoft.com/office/drawing/2014/main" id="{9345A03B-62F1-42D8-8D28-7399D54E380C}"/>
              </a:ext>
            </a:extLst>
          </p:cNvPr>
          <p:cNvSpPr txBox="1"/>
          <p:nvPr/>
        </p:nvSpPr>
        <p:spPr>
          <a:xfrm>
            <a:off x="6891535" y="718431"/>
            <a:ext cx="1800493" cy="369332"/>
          </a:xfrm>
          <a:prstGeom prst="rect">
            <a:avLst/>
          </a:prstGeom>
          <a:noFill/>
        </p:spPr>
        <p:txBody>
          <a:bodyPr wrap="none" rtlCol="0">
            <a:spAutoFit/>
          </a:bodyPr>
          <a:lstStyle/>
          <a:p>
            <a:r>
              <a:rPr kumimoji="1" lang="ja-JP" altLang="en-US" dirty="0">
                <a:latin typeface="Meiryo UI" panose="020B0604030504040204" pitchFamily="50" charset="-128"/>
                <a:ea typeface="Meiryo UI" panose="020B0604030504040204" pitchFamily="50" charset="-128"/>
              </a:rPr>
              <a:t>世界の時刻基準</a:t>
            </a:r>
          </a:p>
        </p:txBody>
      </p:sp>
      <p:cxnSp>
        <p:nvCxnSpPr>
          <p:cNvPr id="42" name="直線矢印コネクタ 41">
            <a:extLst>
              <a:ext uri="{FF2B5EF4-FFF2-40B4-BE49-F238E27FC236}">
                <a16:creationId xmlns:a16="http://schemas.microsoft.com/office/drawing/2014/main" id="{4CAEFAB4-0F2A-4656-B2BC-578545C26FD6}"/>
              </a:ext>
            </a:extLst>
          </p:cNvPr>
          <p:cNvCxnSpPr>
            <a:cxnSpLocks/>
          </p:cNvCxnSpPr>
          <p:nvPr/>
        </p:nvCxnSpPr>
        <p:spPr>
          <a:xfrm flipV="1">
            <a:off x="2385534" y="1778778"/>
            <a:ext cx="2265475" cy="1878822"/>
          </a:xfrm>
          <a:prstGeom prst="straightConnector1">
            <a:avLst/>
          </a:prstGeom>
          <a:ln w="57150">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4EC65EB2-0F45-4711-B3BF-B7B9A75E382B}"/>
              </a:ext>
            </a:extLst>
          </p:cNvPr>
          <p:cNvSpPr txBox="1"/>
          <p:nvPr/>
        </p:nvSpPr>
        <p:spPr>
          <a:xfrm>
            <a:off x="910695" y="4336026"/>
            <a:ext cx="2400016" cy="646331"/>
          </a:xfrm>
          <a:prstGeom prst="rect">
            <a:avLst/>
          </a:prstGeom>
          <a:noFill/>
        </p:spPr>
        <p:txBody>
          <a:bodyPr wrap="none" rtlCol="0">
            <a:spAutoFit/>
          </a:bodyPr>
          <a:lstStyle/>
          <a:p>
            <a:r>
              <a:rPr kumimoji="1" lang="ja-JP" altLang="en-US" b="1" dirty="0">
                <a:latin typeface="Meiryo UI" panose="020B0604030504040204" pitchFamily="50" charset="-128"/>
                <a:ea typeface="Meiryo UI" panose="020B0604030504040204" pitchFamily="50" charset="-128"/>
              </a:rPr>
              <a:t>時刻精度が</a:t>
            </a:r>
            <a:r>
              <a:rPr kumimoji="1" lang="ja-JP" altLang="en-US" b="1" dirty="0">
                <a:solidFill>
                  <a:srgbClr val="C00000"/>
                </a:solidFill>
                <a:latin typeface="Meiryo UI" panose="020B0604030504040204" pitchFamily="50" charset="-128"/>
                <a:ea typeface="Meiryo UI" panose="020B0604030504040204" pitchFamily="50" charset="-128"/>
              </a:rPr>
              <a:t>担保された</a:t>
            </a:r>
            <a:endParaRPr kumimoji="1" lang="en-US" altLang="ja-JP" b="1" dirty="0">
              <a:solidFill>
                <a:srgbClr val="C00000"/>
              </a:solidFill>
              <a:latin typeface="Meiryo UI" panose="020B0604030504040204" pitchFamily="50" charset="-128"/>
              <a:ea typeface="Meiryo UI" panose="020B0604030504040204" pitchFamily="50" charset="-128"/>
            </a:endParaRPr>
          </a:p>
          <a:p>
            <a:r>
              <a:rPr lang="ja-JP" altLang="en-US" b="1" dirty="0">
                <a:solidFill>
                  <a:srgbClr val="C00000"/>
                </a:solidFill>
                <a:latin typeface="Meiryo UI" panose="020B0604030504040204" pitchFamily="50" charset="-128"/>
                <a:ea typeface="Meiryo UI" panose="020B0604030504040204" pitchFamily="50" charset="-128"/>
              </a:rPr>
              <a:t>仕組みでの利用</a:t>
            </a:r>
            <a:r>
              <a:rPr lang="ja-JP" altLang="en-US" b="1" dirty="0">
                <a:latin typeface="Meiryo UI" panose="020B0604030504040204" pitchFamily="50" charset="-128"/>
                <a:ea typeface="Meiryo UI" panose="020B0604030504040204" pitchFamily="50" charset="-128"/>
              </a:rPr>
              <a:t>が需要</a:t>
            </a:r>
            <a:endParaRPr kumimoji="1" lang="ja-JP" altLang="en-US" b="1" dirty="0">
              <a:latin typeface="Meiryo UI" panose="020B0604030504040204" pitchFamily="50" charset="-128"/>
              <a:ea typeface="Meiryo UI" panose="020B0604030504040204" pitchFamily="50" charset="-128"/>
            </a:endParaRPr>
          </a:p>
        </p:txBody>
      </p:sp>
      <p:sp>
        <p:nvSpPr>
          <p:cNvPr id="45" name="テキスト ボックス 44">
            <a:extLst>
              <a:ext uri="{FF2B5EF4-FFF2-40B4-BE49-F238E27FC236}">
                <a16:creationId xmlns:a16="http://schemas.microsoft.com/office/drawing/2014/main" id="{305B00E0-B2C3-444E-AAA0-23AB3495BA56}"/>
              </a:ext>
            </a:extLst>
          </p:cNvPr>
          <p:cNvSpPr txBox="1"/>
          <p:nvPr/>
        </p:nvSpPr>
        <p:spPr>
          <a:xfrm>
            <a:off x="733711" y="5058698"/>
            <a:ext cx="2422458" cy="1077218"/>
          </a:xfrm>
          <a:prstGeom prst="rect">
            <a:avLst/>
          </a:prstGeom>
          <a:noFill/>
        </p:spPr>
        <p:txBody>
          <a:bodyPr wrap="none" rtlCol="0">
            <a:spAutoFit/>
          </a:bodyPr>
          <a:lstStyle/>
          <a:p>
            <a:r>
              <a:rPr kumimoji="1" lang="ja-JP" altLang="en-US" sz="1600" dirty="0">
                <a:latin typeface="Meiryo UI" panose="020B0604030504040204" pitchFamily="50" charset="-128"/>
                <a:ea typeface="Meiryo UI" panose="020B0604030504040204" pitchFamily="50" charset="-128"/>
              </a:rPr>
              <a:t>●衛星信号利用の標準化</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●常時モニターによる</a:t>
            </a:r>
            <a:endParaRPr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　インテグリティシステム</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●利用ガイドラインなど指針</a:t>
            </a:r>
            <a:endParaRPr kumimoji="1" lang="ja-JP" altLang="en-US" sz="1600" dirty="0">
              <a:latin typeface="Meiryo UI" panose="020B0604030504040204" pitchFamily="50" charset="-128"/>
              <a:ea typeface="Meiryo UI" panose="020B0604030504040204" pitchFamily="50" charset="-128"/>
            </a:endParaRPr>
          </a:p>
        </p:txBody>
      </p:sp>
      <p:pic>
        <p:nvPicPr>
          <p:cNvPr id="46" name="図 45">
            <a:extLst>
              <a:ext uri="{FF2B5EF4-FFF2-40B4-BE49-F238E27FC236}">
                <a16:creationId xmlns:a16="http://schemas.microsoft.com/office/drawing/2014/main" id="{FB9477B8-7FB9-4AC1-91D8-AAB29F1CAD99}"/>
              </a:ext>
            </a:extLst>
          </p:cNvPr>
          <p:cNvPicPr>
            <a:picLocks noChangeAspect="1"/>
          </p:cNvPicPr>
          <p:nvPr/>
        </p:nvPicPr>
        <p:blipFill>
          <a:blip r:embed="rId5"/>
          <a:stretch>
            <a:fillRect/>
          </a:stretch>
        </p:blipFill>
        <p:spPr>
          <a:xfrm>
            <a:off x="680568" y="1329045"/>
            <a:ext cx="2486632" cy="2011864"/>
          </a:xfrm>
          <a:prstGeom prst="rect">
            <a:avLst/>
          </a:prstGeom>
        </p:spPr>
      </p:pic>
      <p:sp>
        <p:nvSpPr>
          <p:cNvPr id="41" name="テキスト ボックス 40">
            <a:extLst>
              <a:ext uri="{FF2B5EF4-FFF2-40B4-BE49-F238E27FC236}">
                <a16:creationId xmlns:a16="http://schemas.microsoft.com/office/drawing/2014/main" id="{A4B94E4A-23A6-4F50-BB10-62C1ED6026C6}"/>
              </a:ext>
            </a:extLst>
          </p:cNvPr>
          <p:cNvSpPr txBox="1"/>
          <p:nvPr/>
        </p:nvSpPr>
        <p:spPr>
          <a:xfrm>
            <a:off x="2598953" y="2360049"/>
            <a:ext cx="1879041" cy="307777"/>
          </a:xfrm>
          <a:prstGeom prst="rect">
            <a:avLst/>
          </a:prstGeom>
          <a:solidFill>
            <a:schemeClr val="bg1"/>
          </a:solidFill>
        </p:spPr>
        <p:txBody>
          <a:bodyPr wrap="none" rtlCol="0">
            <a:spAutoFit/>
          </a:bodyPr>
          <a:lstStyle/>
          <a:p>
            <a:r>
              <a:rPr kumimoji="1" lang="ja-JP" altLang="en-US" sz="1400" dirty="0">
                <a:latin typeface="Meiryo UI" panose="020B0604030504040204" pitchFamily="50" charset="-128"/>
                <a:ea typeface="Meiryo UI" panose="020B0604030504040204" pitchFamily="50" charset="-128"/>
              </a:rPr>
              <a:t>世界の時刻基準と連携</a:t>
            </a:r>
          </a:p>
        </p:txBody>
      </p:sp>
      <p:sp>
        <p:nvSpPr>
          <p:cNvPr id="48" name="四角形: 角を丸くする 47">
            <a:extLst>
              <a:ext uri="{FF2B5EF4-FFF2-40B4-BE49-F238E27FC236}">
                <a16:creationId xmlns:a16="http://schemas.microsoft.com/office/drawing/2014/main" id="{DA51F134-B141-49F5-B2B1-53F46710C03F}"/>
              </a:ext>
            </a:extLst>
          </p:cNvPr>
          <p:cNvSpPr/>
          <p:nvPr/>
        </p:nvSpPr>
        <p:spPr>
          <a:xfrm>
            <a:off x="416624" y="4055806"/>
            <a:ext cx="3628103" cy="2743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ボックス 46">
            <a:extLst>
              <a:ext uri="{FF2B5EF4-FFF2-40B4-BE49-F238E27FC236}">
                <a16:creationId xmlns:a16="http://schemas.microsoft.com/office/drawing/2014/main" id="{7E42AE0B-36EE-4847-A47B-E42FDC8E048A}"/>
              </a:ext>
            </a:extLst>
          </p:cNvPr>
          <p:cNvSpPr txBox="1"/>
          <p:nvPr/>
        </p:nvSpPr>
        <p:spPr>
          <a:xfrm>
            <a:off x="600979" y="3819833"/>
            <a:ext cx="3255726" cy="369332"/>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lnRef>
          <a:fillRef idx="1">
            <a:schemeClr val="accent1"/>
          </a:fillRef>
          <a:effectRef idx="1">
            <a:schemeClr val="accent1"/>
          </a:effectRef>
          <a:fontRef idx="minor">
            <a:schemeClr val="lt1"/>
          </a:fontRef>
        </p:style>
        <p:txBody>
          <a:bodyPr wrap="square" rtlCol="0">
            <a:spAutoFit/>
          </a:bodyPr>
          <a:lstStyle/>
          <a:p>
            <a:r>
              <a:rPr lang="en-US" altLang="ja-JP" b="1" dirty="0">
                <a:solidFill>
                  <a:srgbClr val="FFC000"/>
                </a:solidFill>
                <a:latin typeface="Meiryo UI" panose="020B0604030504040204" pitchFamily="50" charset="-128"/>
                <a:ea typeface="Meiryo UI" panose="020B0604030504040204" pitchFamily="50" charset="-128"/>
              </a:rPr>
              <a:t>GNSS</a:t>
            </a:r>
            <a:r>
              <a:rPr kumimoji="1" lang="ja-JP" altLang="en-US" b="1" dirty="0">
                <a:solidFill>
                  <a:srgbClr val="FFC000"/>
                </a:solidFill>
                <a:latin typeface="Meiryo UI" panose="020B0604030504040204" pitchFamily="50" charset="-128"/>
                <a:ea typeface="Meiryo UI" panose="020B0604030504040204" pitchFamily="50" charset="-128"/>
              </a:rPr>
              <a:t>出力</a:t>
            </a:r>
            <a:r>
              <a:rPr kumimoji="1" lang="ja-JP" altLang="en-US" b="1" dirty="0">
                <a:latin typeface="Meiryo UI" panose="020B0604030504040204" pitchFamily="50" charset="-128"/>
                <a:ea typeface="Meiryo UI" panose="020B0604030504040204" pitchFamily="50" charset="-128"/>
              </a:rPr>
              <a:t>による高精度時刻</a:t>
            </a:r>
            <a:endParaRPr kumimoji="1" lang="en-US" altLang="ja-JP" b="1" dirty="0">
              <a:latin typeface="Meiryo UI" panose="020B0604030504040204" pitchFamily="50" charset="-128"/>
              <a:ea typeface="Meiryo UI" panose="020B0604030504040204" pitchFamily="50" charset="-128"/>
            </a:endParaRPr>
          </a:p>
        </p:txBody>
      </p:sp>
      <p:sp>
        <p:nvSpPr>
          <p:cNvPr id="49" name="矢印: 上カーブ 48">
            <a:extLst>
              <a:ext uri="{FF2B5EF4-FFF2-40B4-BE49-F238E27FC236}">
                <a16:creationId xmlns:a16="http://schemas.microsoft.com/office/drawing/2014/main" id="{6AF96147-A77C-4E96-9F73-3CC161BDA906}"/>
              </a:ext>
            </a:extLst>
          </p:cNvPr>
          <p:cNvSpPr/>
          <p:nvPr/>
        </p:nvSpPr>
        <p:spPr>
          <a:xfrm rot="7288705">
            <a:off x="581528" y="2931810"/>
            <a:ext cx="1138958" cy="51437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テキスト ボックス 49">
            <a:extLst>
              <a:ext uri="{FF2B5EF4-FFF2-40B4-BE49-F238E27FC236}">
                <a16:creationId xmlns:a16="http://schemas.microsoft.com/office/drawing/2014/main" id="{63272A3C-D58B-4999-BD6B-80785FB0DACC}"/>
              </a:ext>
            </a:extLst>
          </p:cNvPr>
          <p:cNvSpPr txBox="1"/>
          <p:nvPr/>
        </p:nvSpPr>
        <p:spPr>
          <a:xfrm>
            <a:off x="722672" y="6231194"/>
            <a:ext cx="3164649" cy="523220"/>
          </a:xfrm>
          <a:prstGeom prst="rect">
            <a:avLst/>
          </a:prstGeom>
          <a:noFill/>
        </p:spPr>
        <p:txBody>
          <a:bodyPr wrap="none" rtlCol="0">
            <a:spAutoFit/>
          </a:bodyPr>
          <a:lstStyle/>
          <a:p>
            <a:r>
              <a:rPr kumimoji="1" lang="ja-JP" altLang="en-US" sz="2800" b="1" dirty="0">
                <a:solidFill>
                  <a:srgbClr val="C0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みちびき利用の担保</a:t>
            </a:r>
          </a:p>
        </p:txBody>
      </p:sp>
      <p:sp>
        <p:nvSpPr>
          <p:cNvPr id="53" name="テキスト ボックス 52">
            <a:extLst>
              <a:ext uri="{FF2B5EF4-FFF2-40B4-BE49-F238E27FC236}">
                <a16:creationId xmlns:a16="http://schemas.microsoft.com/office/drawing/2014/main" id="{BC139BEE-C177-4267-9AD6-A480C70BBA3D}"/>
              </a:ext>
            </a:extLst>
          </p:cNvPr>
          <p:cNvSpPr txBox="1"/>
          <p:nvPr/>
        </p:nvSpPr>
        <p:spPr>
          <a:xfrm>
            <a:off x="8686799" y="6273225"/>
            <a:ext cx="1902543" cy="461665"/>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kumimoji="1" lang="ja-JP" altLang="en-US" sz="2400" b="1" dirty="0">
                <a:solidFill>
                  <a:schemeClr val="bg1"/>
                </a:solidFill>
              </a:rPr>
              <a:t>時刻の決定</a:t>
            </a:r>
          </a:p>
        </p:txBody>
      </p:sp>
      <p:sp>
        <p:nvSpPr>
          <p:cNvPr id="54" name="吹き出し: 円形 53">
            <a:extLst>
              <a:ext uri="{FF2B5EF4-FFF2-40B4-BE49-F238E27FC236}">
                <a16:creationId xmlns:a16="http://schemas.microsoft.com/office/drawing/2014/main" id="{3F619074-EDB7-4B90-98AD-0610A7215A40}"/>
              </a:ext>
            </a:extLst>
          </p:cNvPr>
          <p:cNvSpPr/>
          <p:nvPr/>
        </p:nvSpPr>
        <p:spPr>
          <a:xfrm>
            <a:off x="3664974" y="2868561"/>
            <a:ext cx="1622323" cy="937113"/>
          </a:xfrm>
          <a:prstGeom prst="wedgeEllipseCallout">
            <a:avLst>
              <a:gd name="adj1" fmla="val -159983"/>
              <a:gd name="adj2" fmla="val 5773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rPr>
              <a:t>みちびき　利用の意義</a:t>
            </a:r>
          </a:p>
        </p:txBody>
      </p:sp>
      <p:sp>
        <p:nvSpPr>
          <p:cNvPr id="55" name="テキスト ボックス 54">
            <a:extLst>
              <a:ext uri="{FF2B5EF4-FFF2-40B4-BE49-F238E27FC236}">
                <a16:creationId xmlns:a16="http://schemas.microsoft.com/office/drawing/2014/main" id="{C1E2073C-4F69-4A94-9D5E-87DD5D0FF1BC}"/>
              </a:ext>
            </a:extLst>
          </p:cNvPr>
          <p:cNvSpPr txBox="1"/>
          <p:nvPr/>
        </p:nvSpPr>
        <p:spPr>
          <a:xfrm>
            <a:off x="951270" y="744793"/>
            <a:ext cx="2430474" cy="369332"/>
          </a:xfrm>
          <a:prstGeom prst="rect">
            <a:avLst/>
          </a:prstGeom>
          <a:noFill/>
        </p:spPr>
        <p:txBody>
          <a:bodyPr wrap="none" rtlCol="0">
            <a:spAutoFit/>
          </a:bodyPr>
          <a:lstStyle/>
          <a:p>
            <a:r>
              <a:rPr kumimoji="1" lang="ja-JP" altLang="en-US" dirty="0"/>
              <a:t>（</a:t>
            </a:r>
            <a:r>
              <a:rPr kumimoji="1" lang="en-US" altLang="ja-JP" dirty="0"/>
              <a:t>GNSS</a:t>
            </a:r>
            <a:r>
              <a:rPr kumimoji="1" lang="ja-JP" altLang="en-US" dirty="0"/>
              <a:t>受信機出力）</a:t>
            </a:r>
          </a:p>
        </p:txBody>
      </p:sp>
    </p:spTree>
    <p:extLst>
      <p:ext uri="{BB962C8B-B14F-4D97-AF65-F5344CB8AC3E}">
        <p14:creationId xmlns:p14="http://schemas.microsoft.com/office/powerpoint/2010/main" val="1330314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ED63AED-C64C-4B3F-B820-762349ACFDFF}"/>
              </a:ext>
            </a:extLst>
          </p:cNvPr>
          <p:cNvSpPr txBox="1"/>
          <p:nvPr/>
        </p:nvSpPr>
        <p:spPr>
          <a:xfrm>
            <a:off x="120015" y="45720"/>
            <a:ext cx="8483413" cy="769441"/>
          </a:xfrm>
          <a:prstGeom prst="rect">
            <a:avLst/>
          </a:prstGeom>
          <a:noFill/>
        </p:spPr>
        <p:txBody>
          <a:bodyPr wrap="none" rtlCol="0">
            <a:spAutoFit/>
          </a:bodyPr>
          <a:lstStyle/>
          <a:p>
            <a:r>
              <a:rPr kumimoji="1" lang="ja-JP" altLang="en-US" sz="4400" b="1" dirty="0">
                <a:latin typeface="Meiryo UI" panose="020B0604030504040204" pitchFamily="50" charset="-128"/>
                <a:ea typeface="Meiryo UI" panose="020B0604030504040204" pitchFamily="50" charset="-128"/>
              </a:rPr>
              <a:t>屋内空間でも同じ高精度時刻利用</a:t>
            </a:r>
          </a:p>
        </p:txBody>
      </p:sp>
      <p:pic>
        <p:nvPicPr>
          <p:cNvPr id="4" name="図 3">
            <a:extLst>
              <a:ext uri="{FF2B5EF4-FFF2-40B4-BE49-F238E27FC236}">
                <a16:creationId xmlns:a16="http://schemas.microsoft.com/office/drawing/2014/main" id="{FFEF43A3-7840-49D5-A4D7-2E0E0B4BAA72}"/>
              </a:ext>
            </a:extLst>
          </p:cNvPr>
          <p:cNvPicPr>
            <a:picLocks noChangeAspect="1"/>
          </p:cNvPicPr>
          <p:nvPr/>
        </p:nvPicPr>
        <p:blipFill>
          <a:blip r:embed="rId3"/>
          <a:stretch>
            <a:fillRect/>
          </a:stretch>
        </p:blipFill>
        <p:spPr>
          <a:xfrm>
            <a:off x="243349" y="2455606"/>
            <a:ext cx="5491978" cy="3996276"/>
          </a:xfrm>
          <a:prstGeom prst="rect">
            <a:avLst/>
          </a:prstGeom>
        </p:spPr>
      </p:pic>
      <p:pic>
        <p:nvPicPr>
          <p:cNvPr id="5" name="図 4">
            <a:extLst>
              <a:ext uri="{FF2B5EF4-FFF2-40B4-BE49-F238E27FC236}">
                <a16:creationId xmlns:a16="http://schemas.microsoft.com/office/drawing/2014/main" id="{4A03FA66-5993-4FF3-B16F-252314192C63}"/>
              </a:ext>
            </a:extLst>
          </p:cNvPr>
          <p:cNvPicPr>
            <a:picLocks noChangeAspect="1"/>
          </p:cNvPicPr>
          <p:nvPr/>
        </p:nvPicPr>
        <p:blipFill>
          <a:blip r:embed="rId4"/>
          <a:stretch>
            <a:fillRect/>
          </a:stretch>
        </p:blipFill>
        <p:spPr>
          <a:xfrm>
            <a:off x="6518787" y="1543401"/>
            <a:ext cx="5228304" cy="4392824"/>
          </a:xfrm>
          <a:prstGeom prst="rect">
            <a:avLst/>
          </a:prstGeom>
        </p:spPr>
      </p:pic>
      <p:sp>
        <p:nvSpPr>
          <p:cNvPr id="6" name="テキスト ボックス 5">
            <a:extLst>
              <a:ext uri="{FF2B5EF4-FFF2-40B4-BE49-F238E27FC236}">
                <a16:creationId xmlns:a16="http://schemas.microsoft.com/office/drawing/2014/main" id="{00CEC9E3-0D1F-4AAB-8083-17C2AE6135F3}"/>
              </a:ext>
            </a:extLst>
          </p:cNvPr>
          <p:cNvSpPr txBox="1"/>
          <p:nvPr/>
        </p:nvSpPr>
        <p:spPr>
          <a:xfrm>
            <a:off x="663678" y="1393722"/>
            <a:ext cx="4320413" cy="707886"/>
          </a:xfrm>
          <a:prstGeom prst="rect">
            <a:avLst/>
          </a:prstGeom>
          <a:noFill/>
        </p:spPr>
        <p:txBody>
          <a:bodyPr wrap="none" rtlCol="0">
            <a:spAutoFit/>
          </a:bodyPr>
          <a:lstStyle/>
          <a:p>
            <a:r>
              <a:rPr kumimoji="1" lang="ja-JP" altLang="en-US" sz="2000" dirty="0">
                <a:latin typeface="Meiryo UI" panose="020B0604030504040204" pitchFamily="50" charset="-128"/>
                <a:ea typeface="Meiryo UI" panose="020B0604030504040204" pitchFamily="50" charset="-128"/>
              </a:rPr>
              <a:t>準天頂衛星信号利用を屋内でも容易に</a:t>
            </a:r>
            <a:endParaRPr kumimoji="1" lang="en-US" altLang="ja-JP" sz="2000" dirty="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利用に可能にする技術</a:t>
            </a:r>
            <a:r>
              <a:rPr lang="ja-JP" altLang="en-US" sz="2000" b="1" dirty="0">
                <a:latin typeface="Meiryo UI" panose="020B0604030504040204" pitchFamily="50" charset="-128"/>
                <a:ea typeface="Meiryo UI" panose="020B0604030504040204" pitchFamily="50" charset="-128"/>
              </a:rPr>
              <a:t>（</a:t>
            </a:r>
            <a:r>
              <a:rPr lang="en-US" altLang="ja-JP" sz="2000" b="1" dirty="0" err="1">
                <a:latin typeface="Meiryo UI" panose="020B0604030504040204" pitchFamily="50" charset="-128"/>
                <a:ea typeface="Meiryo UI" panose="020B0604030504040204" pitchFamily="50" charset="-128"/>
              </a:rPr>
              <a:t>iPNT</a:t>
            </a:r>
            <a:r>
              <a:rPr lang="en-US" altLang="ja-JP" sz="2000" b="1" dirty="0">
                <a:latin typeface="Meiryo UI" panose="020B0604030504040204" pitchFamily="50" charset="-128"/>
                <a:ea typeface="Meiryo UI" panose="020B0604030504040204" pitchFamily="50" charset="-128"/>
              </a:rPr>
              <a:t>)</a:t>
            </a:r>
            <a:endParaRPr kumimoji="1" lang="ja-JP" altLang="en-US" sz="20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803668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05970" y="209603"/>
            <a:ext cx="8734567" cy="655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9564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図 54">
            <a:extLst>
              <a:ext uri="{FF2B5EF4-FFF2-40B4-BE49-F238E27FC236}">
                <a16:creationId xmlns:a16="http://schemas.microsoft.com/office/drawing/2014/main" id="{BEF4FB80-9576-404D-ADDA-D7F6D87EC14D}"/>
              </a:ext>
            </a:extLst>
          </p:cNvPr>
          <p:cNvPicPr>
            <a:picLocks noChangeAspect="1"/>
          </p:cNvPicPr>
          <p:nvPr/>
        </p:nvPicPr>
        <p:blipFill>
          <a:blip r:embed="rId3"/>
          <a:stretch>
            <a:fillRect/>
          </a:stretch>
        </p:blipFill>
        <p:spPr>
          <a:xfrm>
            <a:off x="4819997" y="2600498"/>
            <a:ext cx="2013065" cy="2013065"/>
          </a:xfrm>
          <a:prstGeom prst="rect">
            <a:avLst/>
          </a:prstGeom>
        </p:spPr>
      </p:pic>
      <p:sp>
        <p:nvSpPr>
          <p:cNvPr id="2" name="テキスト ボックス 1">
            <a:extLst>
              <a:ext uri="{FF2B5EF4-FFF2-40B4-BE49-F238E27FC236}">
                <a16:creationId xmlns:a16="http://schemas.microsoft.com/office/drawing/2014/main" id="{3F6EE265-6596-45B7-BA5B-54444F41BFB3}"/>
              </a:ext>
            </a:extLst>
          </p:cNvPr>
          <p:cNvSpPr txBox="1"/>
          <p:nvPr/>
        </p:nvSpPr>
        <p:spPr>
          <a:xfrm>
            <a:off x="125311" y="163891"/>
            <a:ext cx="5553123" cy="769441"/>
          </a:xfrm>
          <a:prstGeom prst="rect">
            <a:avLst/>
          </a:prstGeom>
          <a:noFill/>
        </p:spPr>
        <p:txBody>
          <a:bodyPr wrap="none" rtlCol="0">
            <a:spAutoFit/>
          </a:bodyPr>
          <a:lstStyle/>
          <a:p>
            <a:r>
              <a:rPr lang="ja-JP" altLang="en-US" sz="4400" b="1" dirty="0">
                <a:latin typeface="Meiryo UI" panose="020B0604030504040204" pitchFamily="50" charset="-128"/>
                <a:ea typeface="Meiryo UI" panose="020B0604030504040204" pitchFamily="50" charset="-128"/>
              </a:rPr>
              <a:t>本提案の将来の在り方</a:t>
            </a:r>
            <a:endParaRPr kumimoji="1" lang="en-US" altLang="ja-JP" sz="4400" b="1" dirty="0">
              <a:latin typeface="Meiryo UI" panose="020B0604030504040204" pitchFamily="50" charset="-128"/>
              <a:ea typeface="Meiryo UI" panose="020B0604030504040204" pitchFamily="50" charset="-128"/>
            </a:endParaRPr>
          </a:p>
        </p:txBody>
      </p:sp>
      <p:grpSp>
        <p:nvGrpSpPr>
          <p:cNvPr id="45" name="グループ化 44">
            <a:extLst>
              <a:ext uri="{FF2B5EF4-FFF2-40B4-BE49-F238E27FC236}">
                <a16:creationId xmlns:a16="http://schemas.microsoft.com/office/drawing/2014/main" id="{C806D271-28D2-4521-AADE-A20C77A049E7}"/>
              </a:ext>
            </a:extLst>
          </p:cNvPr>
          <p:cNvGrpSpPr/>
          <p:nvPr/>
        </p:nvGrpSpPr>
        <p:grpSpPr>
          <a:xfrm>
            <a:off x="944237" y="1047135"/>
            <a:ext cx="6590439" cy="5607502"/>
            <a:chOff x="1652159" y="1667187"/>
            <a:chExt cx="5180926" cy="5064389"/>
          </a:xfrm>
        </p:grpSpPr>
        <p:sp>
          <p:nvSpPr>
            <p:cNvPr id="3" name="円/楕円 1">
              <a:extLst>
                <a:ext uri="{FF2B5EF4-FFF2-40B4-BE49-F238E27FC236}">
                  <a16:creationId xmlns:a16="http://schemas.microsoft.com/office/drawing/2014/main" id="{C5B29D5F-BD0D-48F3-AEA8-0611DEEAB431}"/>
                </a:ext>
              </a:extLst>
            </p:cNvPr>
            <p:cNvSpPr/>
            <p:nvPr/>
          </p:nvSpPr>
          <p:spPr>
            <a:xfrm>
              <a:off x="5497602" y="1969428"/>
              <a:ext cx="271110" cy="2728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4" name="正方形/長方形 3">
              <a:extLst>
                <a:ext uri="{FF2B5EF4-FFF2-40B4-BE49-F238E27FC236}">
                  <a16:creationId xmlns:a16="http://schemas.microsoft.com/office/drawing/2014/main" id="{50483690-45C4-48D1-AB23-E893B62B7B47}"/>
                </a:ext>
              </a:extLst>
            </p:cNvPr>
            <p:cNvSpPr/>
            <p:nvPr/>
          </p:nvSpPr>
          <p:spPr>
            <a:xfrm>
              <a:off x="5768712" y="1969428"/>
              <a:ext cx="596442" cy="272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5" name="正方形/長方形 4">
              <a:extLst>
                <a:ext uri="{FF2B5EF4-FFF2-40B4-BE49-F238E27FC236}">
                  <a16:creationId xmlns:a16="http://schemas.microsoft.com/office/drawing/2014/main" id="{5B0F1159-A8D1-4FF6-BD8D-E77D89CC529B}"/>
                </a:ext>
              </a:extLst>
            </p:cNvPr>
            <p:cNvSpPr/>
            <p:nvPr/>
          </p:nvSpPr>
          <p:spPr>
            <a:xfrm>
              <a:off x="4901160" y="1969428"/>
              <a:ext cx="596442" cy="272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DB8224D9-4E87-43E0-996D-4FEBB66CA51F}"/>
                </a:ext>
              </a:extLst>
            </p:cNvPr>
            <p:cNvSpPr txBox="1"/>
            <p:nvPr/>
          </p:nvSpPr>
          <p:spPr>
            <a:xfrm>
              <a:off x="5280162" y="1667187"/>
              <a:ext cx="542628" cy="277967"/>
            </a:xfrm>
            <a:prstGeom prst="rect">
              <a:avLst/>
            </a:prstGeom>
            <a:noFill/>
          </p:spPr>
          <p:txBody>
            <a:bodyPr wrap="none" rtlCol="0">
              <a:spAutoFit/>
            </a:bodyPr>
            <a:lstStyle/>
            <a:p>
              <a:r>
                <a:rPr kumimoji="1" lang="en-US" altLang="ja-JP" sz="1400" b="1" dirty="0">
                  <a:latin typeface="Meiryo UI" panose="020B0604030504040204" pitchFamily="50" charset="-128"/>
                  <a:ea typeface="Meiryo UI" panose="020B0604030504040204" pitchFamily="50" charset="-128"/>
                </a:rPr>
                <a:t>QZSS</a:t>
              </a:r>
              <a:endParaRPr kumimoji="1" lang="ja-JP" altLang="en-US" sz="1400" b="1" dirty="0">
                <a:latin typeface="Meiryo UI" panose="020B0604030504040204" pitchFamily="50" charset="-128"/>
                <a:ea typeface="Meiryo UI" panose="020B0604030504040204" pitchFamily="50" charset="-128"/>
              </a:endParaRPr>
            </a:p>
          </p:txBody>
        </p:sp>
        <p:sp>
          <p:nvSpPr>
            <p:cNvPr id="7" name="円/楕円 7">
              <a:extLst>
                <a:ext uri="{FF2B5EF4-FFF2-40B4-BE49-F238E27FC236}">
                  <a16:creationId xmlns:a16="http://schemas.microsoft.com/office/drawing/2014/main" id="{30BFBAB5-556B-4BAC-997D-565DE719F41E}"/>
                </a:ext>
              </a:extLst>
            </p:cNvPr>
            <p:cNvSpPr/>
            <p:nvPr/>
          </p:nvSpPr>
          <p:spPr>
            <a:xfrm>
              <a:off x="2072527" y="1766893"/>
              <a:ext cx="271110" cy="272833"/>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8" name="正方形/長方形 7">
              <a:extLst>
                <a:ext uri="{FF2B5EF4-FFF2-40B4-BE49-F238E27FC236}">
                  <a16:creationId xmlns:a16="http://schemas.microsoft.com/office/drawing/2014/main" id="{BF464A8D-CF62-4C62-8346-9D92E9A0C980}"/>
                </a:ext>
              </a:extLst>
            </p:cNvPr>
            <p:cNvSpPr/>
            <p:nvPr/>
          </p:nvSpPr>
          <p:spPr>
            <a:xfrm>
              <a:off x="2343637" y="1766893"/>
              <a:ext cx="298221" cy="26800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9" name="正方形/長方形 8">
              <a:extLst>
                <a:ext uri="{FF2B5EF4-FFF2-40B4-BE49-F238E27FC236}">
                  <a16:creationId xmlns:a16="http://schemas.microsoft.com/office/drawing/2014/main" id="{DCDBDF98-C0A3-4FF8-BA6E-AF13DE1FD143}"/>
                </a:ext>
              </a:extLst>
            </p:cNvPr>
            <p:cNvSpPr/>
            <p:nvPr/>
          </p:nvSpPr>
          <p:spPr>
            <a:xfrm>
              <a:off x="1808272" y="1766893"/>
              <a:ext cx="264254" cy="27454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88838CAD-1192-4D2E-A82C-5094AB1C269F}"/>
                </a:ext>
              </a:extLst>
            </p:cNvPr>
            <p:cNvSpPr txBox="1"/>
            <p:nvPr/>
          </p:nvSpPr>
          <p:spPr>
            <a:xfrm>
              <a:off x="3351290" y="2885787"/>
              <a:ext cx="447611" cy="277967"/>
            </a:xfrm>
            <a:prstGeom prst="rect">
              <a:avLst/>
            </a:prstGeom>
            <a:noFill/>
          </p:spPr>
          <p:txBody>
            <a:bodyPr wrap="none" rtlCol="0">
              <a:spAutoFit/>
            </a:bodyPr>
            <a:lstStyle/>
            <a:p>
              <a:r>
                <a:rPr kumimoji="1" lang="en-US" altLang="ja-JP" sz="1400" b="1" dirty="0">
                  <a:latin typeface="Meiryo UI" panose="020B0604030504040204" pitchFamily="50" charset="-128"/>
                  <a:ea typeface="Meiryo UI" panose="020B0604030504040204" pitchFamily="50" charset="-128"/>
                </a:rPr>
                <a:t>GPS</a:t>
              </a:r>
              <a:endParaRPr kumimoji="1" lang="ja-JP" altLang="en-US" sz="1400" b="1" dirty="0">
                <a:latin typeface="Meiryo UI" panose="020B0604030504040204" pitchFamily="50" charset="-128"/>
                <a:ea typeface="Meiryo UI" panose="020B0604030504040204" pitchFamily="50" charset="-128"/>
              </a:endParaRPr>
            </a:p>
          </p:txBody>
        </p:sp>
        <p:cxnSp>
          <p:nvCxnSpPr>
            <p:cNvPr id="11" name="直線コネクタ 10">
              <a:extLst>
                <a:ext uri="{FF2B5EF4-FFF2-40B4-BE49-F238E27FC236}">
                  <a16:creationId xmlns:a16="http://schemas.microsoft.com/office/drawing/2014/main" id="{9CF464F7-E99D-43F4-8641-D852AAA6DB36}"/>
                </a:ext>
              </a:extLst>
            </p:cNvPr>
            <p:cNvCxnSpPr/>
            <p:nvPr/>
          </p:nvCxnSpPr>
          <p:spPr>
            <a:xfrm>
              <a:off x="2980598" y="3125044"/>
              <a:ext cx="1055783" cy="1691566"/>
            </a:xfrm>
            <a:prstGeom prst="line">
              <a:avLst/>
            </a:prstGeom>
            <a:ln w="76200">
              <a:prstDash val="sysDash"/>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8FEFC41B-C7F0-4A4D-896F-7874419CFC8F}"/>
                </a:ext>
              </a:extLst>
            </p:cNvPr>
            <p:cNvCxnSpPr>
              <a:cxnSpLocks/>
              <a:endCxn id="13" idx="7"/>
            </p:cNvCxnSpPr>
            <p:nvPr/>
          </p:nvCxnSpPr>
          <p:spPr>
            <a:xfrm flipH="1">
              <a:off x="4320721" y="2401476"/>
              <a:ext cx="1231967" cy="2447097"/>
            </a:xfrm>
            <a:prstGeom prst="line">
              <a:avLst/>
            </a:prstGeom>
            <a:ln w="76200">
              <a:prstDash val="sysDash"/>
            </a:ln>
          </p:spPr>
          <p:style>
            <a:lnRef idx="1">
              <a:schemeClr val="accent1"/>
            </a:lnRef>
            <a:fillRef idx="0">
              <a:schemeClr val="accent1"/>
            </a:fillRef>
            <a:effectRef idx="0">
              <a:schemeClr val="accent1"/>
            </a:effectRef>
            <a:fontRef idx="minor">
              <a:schemeClr val="tx1"/>
            </a:fontRef>
          </p:style>
        </p:cxnSp>
        <p:sp>
          <p:nvSpPr>
            <p:cNvPr id="13" name="円/楕円 14">
              <a:extLst>
                <a:ext uri="{FF2B5EF4-FFF2-40B4-BE49-F238E27FC236}">
                  <a16:creationId xmlns:a16="http://schemas.microsoft.com/office/drawing/2014/main" id="{F5044423-B57A-4914-AD75-04CD1629EFD3}"/>
                </a:ext>
              </a:extLst>
            </p:cNvPr>
            <p:cNvSpPr/>
            <p:nvPr/>
          </p:nvSpPr>
          <p:spPr>
            <a:xfrm>
              <a:off x="4036381" y="4816609"/>
              <a:ext cx="333125" cy="2182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14" name="角丸四角形 15">
              <a:extLst>
                <a:ext uri="{FF2B5EF4-FFF2-40B4-BE49-F238E27FC236}">
                  <a16:creationId xmlns:a16="http://schemas.microsoft.com/office/drawing/2014/main" id="{39039E65-C0A5-4987-BC26-28D60BCD1F22}"/>
                </a:ext>
              </a:extLst>
            </p:cNvPr>
            <p:cNvSpPr/>
            <p:nvPr/>
          </p:nvSpPr>
          <p:spPr>
            <a:xfrm>
              <a:off x="4634370" y="5635109"/>
              <a:ext cx="688543" cy="3464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cxnSp>
          <p:nvCxnSpPr>
            <p:cNvPr id="15" name="カギ線コネクタ 17">
              <a:extLst>
                <a:ext uri="{FF2B5EF4-FFF2-40B4-BE49-F238E27FC236}">
                  <a16:creationId xmlns:a16="http://schemas.microsoft.com/office/drawing/2014/main" id="{EBBCEB7D-B9AB-4678-8850-78F98063A6DE}"/>
                </a:ext>
              </a:extLst>
            </p:cNvPr>
            <p:cNvCxnSpPr>
              <a:stCxn id="13" idx="4"/>
              <a:endCxn id="14" idx="1"/>
            </p:cNvCxnSpPr>
            <p:nvPr/>
          </p:nvCxnSpPr>
          <p:spPr>
            <a:xfrm rot="16200000" flipH="1">
              <a:off x="4031925" y="5205894"/>
              <a:ext cx="773463" cy="43142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6" name="角丸四角形 19">
              <a:extLst>
                <a:ext uri="{FF2B5EF4-FFF2-40B4-BE49-F238E27FC236}">
                  <a16:creationId xmlns:a16="http://schemas.microsoft.com/office/drawing/2014/main" id="{289A9F0A-5B39-4620-8FE5-0651E5E8CC32}"/>
                </a:ext>
              </a:extLst>
            </p:cNvPr>
            <p:cNvSpPr/>
            <p:nvPr/>
          </p:nvSpPr>
          <p:spPr>
            <a:xfrm>
              <a:off x="4688592" y="6289908"/>
              <a:ext cx="688543" cy="3464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cxnSp>
          <p:nvCxnSpPr>
            <p:cNvPr id="17" name="カギ線コネクタ 20">
              <a:extLst>
                <a:ext uri="{FF2B5EF4-FFF2-40B4-BE49-F238E27FC236}">
                  <a16:creationId xmlns:a16="http://schemas.microsoft.com/office/drawing/2014/main" id="{89E9690B-3526-4D91-870D-F36306441B17}"/>
                </a:ext>
              </a:extLst>
            </p:cNvPr>
            <p:cNvCxnSpPr>
              <a:cxnSpLocks/>
              <a:stCxn id="13" idx="4"/>
              <a:endCxn id="16" idx="1"/>
            </p:cNvCxnSpPr>
            <p:nvPr/>
          </p:nvCxnSpPr>
          <p:spPr>
            <a:xfrm rot="16200000" flipH="1">
              <a:off x="3731636" y="5506183"/>
              <a:ext cx="1428262" cy="485648"/>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18" name="Picture 2">
              <a:extLst>
                <a:ext uri="{FF2B5EF4-FFF2-40B4-BE49-F238E27FC236}">
                  <a16:creationId xmlns:a16="http://schemas.microsoft.com/office/drawing/2014/main" id="{99A67C2B-8332-4BD1-9B85-E712591CDC5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82377" y="5635109"/>
              <a:ext cx="1282842" cy="264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テキスト ボックス 18">
              <a:extLst>
                <a:ext uri="{FF2B5EF4-FFF2-40B4-BE49-F238E27FC236}">
                  <a16:creationId xmlns:a16="http://schemas.microsoft.com/office/drawing/2014/main" id="{CC3163BD-1B20-4F40-839B-2A2D7A7EDF26}"/>
                </a:ext>
              </a:extLst>
            </p:cNvPr>
            <p:cNvSpPr txBox="1"/>
            <p:nvPr/>
          </p:nvSpPr>
          <p:spPr>
            <a:xfrm>
              <a:off x="5285034" y="5525976"/>
              <a:ext cx="1046190" cy="277967"/>
            </a:xfrm>
            <a:prstGeom prst="rect">
              <a:avLst/>
            </a:prstGeom>
            <a:noFill/>
          </p:spPr>
          <p:txBody>
            <a:bodyPr wrap="none" rtlCol="0">
              <a:spAutoFit/>
            </a:bodyPr>
            <a:lstStyle/>
            <a:p>
              <a:r>
                <a:rPr kumimoji="1" lang="ja-JP" altLang="en-US" sz="1400" b="1" dirty="0">
                  <a:latin typeface="Meiryo UI" panose="020B0604030504040204" pitchFamily="50" charset="-128"/>
                  <a:ea typeface="Meiryo UI" panose="020B0604030504040204" pitchFamily="50" charset="-128"/>
                </a:rPr>
                <a:t>１</a:t>
              </a:r>
              <a:r>
                <a:rPr kumimoji="1" lang="en-US" altLang="ja-JP" sz="1400" b="1" dirty="0">
                  <a:latin typeface="Meiryo UI" panose="020B0604030504040204" pitchFamily="50" charset="-128"/>
                  <a:ea typeface="Meiryo UI" panose="020B0604030504040204" pitchFamily="50" charset="-128"/>
                </a:rPr>
                <a:t>PPS/TIME</a:t>
              </a:r>
              <a:endParaRPr kumimoji="1" lang="ja-JP" altLang="en-US" sz="1400" b="1" dirty="0">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B635821D-A1CF-4332-9D0F-8CE99ADDAD03}"/>
                </a:ext>
              </a:extLst>
            </p:cNvPr>
            <p:cNvSpPr txBox="1"/>
            <p:nvPr/>
          </p:nvSpPr>
          <p:spPr>
            <a:xfrm>
              <a:off x="1652159" y="5580541"/>
              <a:ext cx="1029807" cy="472544"/>
            </a:xfrm>
            <a:prstGeom prst="rect">
              <a:avLst/>
            </a:prstGeom>
            <a:noFill/>
          </p:spPr>
          <p:txBody>
            <a:bodyPr wrap="none" rtlCol="0">
              <a:spAutoFit/>
            </a:bodyPr>
            <a:lstStyle/>
            <a:p>
              <a:r>
                <a:rPr kumimoji="1" lang="en-US" altLang="ja-JP" sz="1400" b="1" dirty="0">
                  <a:latin typeface="Meiryo UI" panose="020B0604030504040204" pitchFamily="50" charset="-128"/>
                  <a:ea typeface="Meiryo UI" panose="020B0604030504040204" pitchFamily="50" charset="-128"/>
                </a:rPr>
                <a:t>QZSS</a:t>
              </a:r>
            </a:p>
            <a:p>
              <a:r>
                <a:rPr lang="en-US" altLang="ja-JP" sz="1400" b="1" dirty="0">
                  <a:latin typeface="Meiryo UI" panose="020B0604030504040204" pitchFamily="50" charset="-128"/>
                  <a:ea typeface="Meiryo UI" panose="020B0604030504040204" pitchFamily="50" charset="-128"/>
                </a:rPr>
                <a:t>Based 1PPS</a:t>
              </a:r>
              <a:endParaRPr kumimoji="1" lang="ja-JP" altLang="en-US" sz="1400" b="1" dirty="0">
                <a:latin typeface="Meiryo UI" panose="020B0604030504040204" pitchFamily="50" charset="-128"/>
                <a:ea typeface="Meiryo UI" panose="020B0604030504040204" pitchFamily="50" charset="-128"/>
              </a:endParaRPr>
            </a:p>
          </p:txBody>
        </p:sp>
        <p:pic>
          <p:nvPicPr>
            <p:cNvPr id="21" name="Picture 2">
              <a:extLst>
                <a:ext uri="{FF2B5EF4-FFF2-40B4-BE49-F238E27FC236}">
                  <a16:creationId xmlns:a16="http://schemas.microsoft.com/office/drawing/2014/main" id="{F06AF082-281B-4DE7-AF90-AA7444F9802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62203" y="6233154"/>
              <a:ext cx="1282842" cy="264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テキスト ボックス 21">
              <a:extLst>
                <a:ext uri="{FF2B5EF4-FFF2-40B4-BE49-F238E27FC236}">
                  <a16:creationId xmlns:a16="http://schemas.microsoft.com/office/drawing/2014/main" id="{C3598537-7B53-415C-9FF7-10581857492B}"/>
                </a:ext>
              </a:extLst>
            </p:cNvPr>
            <p:cNvSpPr txBox="1"/>
            <p:nvPr/>
          </p:nvSpPr>
          <p:spPr>
            <a:xfrm>
              <a:off x="1652159" y="6126208"/>
              <a:ext cx="1029807" cy="472544"/>
            </a:xfrm>
            <a:prstGeom prst="rect">
              <a:avLst/>
            </a:prstGeom>
            <a:noFill/>
          </p:spPr>
          <p:txBody>
            <a:bodyPr wrap="none" rtlCol="0">
              <a:spAutoFit/>
            </a:bodyPr>
            <a:lstStyle/>
            <a:p>
              <a:r>
                <a:rPr lang="en-US" altLang="ja-JP" sz="1400" b="1" dirty="0">
                  <a:latin typeface="Meiryo UI" panose="020B0604030504040204" pitchFamily="50" charset="-128"/>
                  <a:ea typeface="Meiryo UI" panose="020B0604030504040204" pitchFamily="50" charset="-128"/>
                </a:rPr>
                <a:t>GPS</a:t>
              </a:r>
              <a:endParaRPr kumimoji="1" lang="en-US" altLang="ja-JP" sz="1400" b="1" dirty="0">
                <a:latin typeface="Meiryo UI" panose="020B0604030504040204" pitchFamily="50" charset="-128"/>
                <a:ea typeface="Meiryo UI" panose="020B0604030504040204" pitchFamily="50" charset="-128"/>
              </a:endParaRPr>
            </a:p>
            <a:p>
              <a:r>
                <a:rPr lang="en-US" altLang="ja-JP" sz="1400" b="1" dirty="0">
                  <a:latin typeface="Meiryo UI" panose="020B0604030504040204" pitchFamily="50" charset="-128"/>
                  <a:ea typeface="Meiryo UI" panose="020B0604030504040204" pitchFamily="50" charset="-128"/>
                </a:rPr>
                <a:t>Based 1PPS</a:t>
              </a:r>
              <a:endParaRPr kumimoji="1" lang="ja-JP" altLang="en-US" sz="1400" b="1" dirty="0">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14041CC2-FEF1-4937-8295-AAAC76109B7D}"/>
                </a:ext>
              </a:extLst>
            </p:cNvPr>
            <p:cNvSpPr txBox="1"/>
            <p:nvPr/>
          </p:nvSpPr>
          <p:spPr>
            <a:xfrm>
              <a:off x="5773034" y="5853375"/>
              <a:ext cx="1060051" cy="472544"/>
            </a:xfrm>
            <a:prstGeom prst="rect">
              <a:avLst/>
            </a:prstGeom>
            <a:noFill/>
            <a:ln>
              <a:solidFill>
                <a:schemeClr val="tx1"/>
              </a:solidFill>
            </a:ln>
          </p:spPr>
          <p:txBody>
            <a:bodyPr wrap="none" rtlCol="0">
              <a:spAutoFit/>
            </a:bodyPr>
            <a:lstStyle/>
            <a:p>
              <a:r>
                <a:rPr lang="ja-JP" altLang="en-US" sz="1400" b="1" dirty="0">
                  <a:latin typeface="Meiryo UI" panose="020B0604030504040204" pitchFamily="50" charset="-128"/>
                  <a:ea typeface="Meiryo UI" panose="020B0604030504040204" pitchFamily="50" charset="-128"/>
                </a:rPr>
                <a:t>時刻・タイミング</a:t>
              </a:r>
              <a:endParaRPr lang="en-US" altLang="ja-JP" sz="1400" b="1" dirty="0">
                <a:latin typeface="Meiryo UI" panose="020B0604030504040204" pitchFamily="50" charset="-128"/>
                <a:ea typeface="Meiryo UI" panose="020B0604030504040204" pitchFamily="50" charset="-128"/>
              </a:endParaRPr>
            </a:p>
            <a:p>
              <a:r>
                <a:rPr kumimoji="1" lang="ja-JP" altLang="en-US" sz="1400" b="1" dirty="0">
                  <a:latin typeface="Meiryo UI" panose="020B0604030504040204" pitchFamily="50" charset="-128"/>
                  <a:ea typeface="Meiryo UI" panose="020B0604030504040204" pitchFamily="50" charset="-128"/>
                </a:rPr>
                <a:t>比較システム</a:t>
              </a:r>
            </a:p>
          </p:txBody>
        </p:sp>
        <p:cxnSp>
          <p:nvCxnSpPr>
            <p:cNvPr id="24" name="コネクタ: カギ線 23">
              <a:extLst>
                <a:ext uri="{FF2B5EF4-FFF2-40B4-BE49-F238E27FC236}">
                  <a16:creationId xmlns:a16="http://schemas.microsoft.com/office/drawing/2014/main" id="{DE7508E8-AF3A-4573-9DD8-1A5091073761}"/>
                </a:ext>
              </a:extLst>
            </p:cNvPr>
            <p:cNvCxnSpPr>
              <a:stCxn id="14" idx="3"/>
            </p:cNvCxnSpPr>
            <p:nvPr/>
          </p:nvCxnSpPr>
          <p:spPr>
            <a:xfrm>
              <a:off x="5322913" y="5808339"/>
              <a:ext cx="395897" cy="20873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5" name="コネクタ: カギ線 24">
              <a:extLst>
                <a:ext uri="{FF2B5EF4-FFF2-40B4-BE49-F238E27FC236}">
                  <a16:creationId xmlns:a16="http://schemas.microsoft.com/office/drawing/2014/main" id="{B9E4E163-C89A-4342-875A-840EA8A21FB3}"/>
                </a:ext>
              </a:extLst>
            </p:cNvPr>
            <p:cNvCxnSpPr>
              <a:stCxn id="16" idx="3"/>
            </p:cNvCxnSpPr>
            <p:nvPr/>
          </p:nvCxnSpPr>
          <p:spPr>
            <a:xfrm flipV="1">
              <a:off x="5377135" y="6180775"/>
              <a:ext cx="341675" cy="282363"/>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9EB79DA2-705A-46F2-BF8B-C7E57F7CB6A5}"/>
                </a:ext>
              </a:extLst>
            </p:cNvPr>
            <p:cNvSpPr txBox="1"/>
            <p:nvPr/>
          </p:nvSpPr>
          <p:spPr>
            <a:xfrm>
              <a:off x="5339256" y="6453609"/>
              <a:ext cx="1046190" cy="277967"/>
            </a:xfrm>
            <a:prstGeom prst="rect">
              <a:avLst/>
            </a:prstGeom>
            <a:noFill/>
          </p:spPr>
          <p:txBody>
            <a:bodyPr wrap="none" rtlCol="0">
              <a:spAutoFit/>
            </a:bodyPr>
            <a:lstStyle/>
            <a:p>
              <a:r>
                <a:rPr kumimoji="1" lang="ja-JP" altLang="en-US" sz="1400" b="1" dirty="0">
                  <a:latin typeface="Meiryo UI" panose="020B0604030504040204" pitchFamily="50" charset="-128"/>
                  <a:ea typeface="Meiryo UI" panose="020B0604030504040204" pitchFamily="50" charset="-128"/>
                </a:rPr>
                <a:t>１</a:t>
              </a:r>
              <a:r>
                <a:rPr kumimoji="1" lang="en-US" altLang="ja-JP" sz="1400" b="1" dirty="0">
                  <a:latin typeface="Meiryo UI" panose="020B0604030504040204" pitchFamily="50" charset="-128"/>
                  <a:ea typeface="Meiryo UI" panose="020B0604030504040204" pitchFamily="50" charset="-128"/>
                </a:rPr>
                <a:t>PPS/TIME</a:t>
              </a:r>
              <a:endParaRPr kumimoji="1" lang="ja-JP" altLang="en-US" sz="1400" b="1" dirty="0">
                <a:latin typeface="Meiryo UI" panose="020B0604030504040204" pitchFamily="50" charset="-128"/>
                <a:ea typeface="Meiryo UI" panose="020B0604030504040204" pitchFamily="50" charset="-128"/>
              </a:endParaRPr>
            </a:p>
          </p:txBody>
        </p:sp>
        <p:sp>
          <p:nvSpPr>
            <p:cNvPr id="27" name="円/楕円 7">
              <a:extLst>
                <a:ext uri="{FF2B5EF4-FFF2-40B4-BE49-F238E27FC236}">
                  <a16:creationId xmlns:a16="http://schemas.microsoft.com/office/drawing/2014/main" id="{5B73091D-43ED-4CC6-BC4F-0AE71EDB0688}"/>
                </a:ext>
              </a:extLst>
            </p:cNvPr>
            <p:cNvSpPr/>
            <p:nvPr/>
          </p:nvSpPr>
          <p:spPr>
            <a:xfrm>
              <a:off x="2072527" y="1766893"/>
              <a:ext cx="271110" cy="272833"/>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28" name="正方形/長方形 27">
              <a:extLst>
                <a:ext uri="{FF2B5EF4-FFF2-40B4-BE49-F238E27FC236}">
                  <a16:creationId xmlns:a16="http://schemas.microsoft.com/office/drawing/2014/main" id="{2F1CFDFF-C9FC-4707-A5D1-ECD16DD99C92}"/>
                </a:ext>
              </a:extLst>
            </p:cNvPr>
            <p:cNvSpPr/>
            <p:nvPr/>
          </p:nvSpPr>
          <p:spPr>
            <a:xfrm>
              <a:off x="2343637" y="1766893"/>
              <a:ext cx="298221" cy="26800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29" name="正方形/長方形 28">
              <a:extLst>
                <a:ext uri="{FF2B5EF4-FFF2-40B4-BE49-F238E27FC236}">
                  <a16:creationId xmlns:a16="http://schemas.microsoft.com/office/drawing/2014/main" id="{DA6E1C71-C231-4BEC-8842-E803C0A37EC2}"/>
                </a:ext>
              </a:extLst>
            </p:cNvPr>
            <p:cNvSpPr/>
            <p:nvPr/>
          </p:nvSpPr>
          <p:spPr>
            <a:xfrm>
              <a:off x="1808272" y="1766893"/>
              <a:ext cx="264254" cy="27454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30" name="円/楕円 7">
              <a:extLst>
                <a:ext uri="{FF2B5EF4-FFF2-40B4-BE49-F238E27FC236}">
                  <a16:creationId xmlns:a16="http://schemas.microsoft.com/office/drawing/2014/main" id="{FEB8BD28-EA00-456C-A9D9-0077985BEE03}"/>
                </a:ext>
              </a:extLst>
            </p:cNvPr>
            <p:cNvSpPr/>
            <p:nvPr/>
          </p:nvSpPr>
          <p:spPr>
            <a:xfrm>
              <a:off x="2432567" y="2473484"/>
              <a:ext cx="271110" cy="272833"/>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31" name="正方形/長方形 30">
              <a:extLst>
                <a:ext uri="{FF2B5EF4-FFF2-40B4-BE49-F238E27FC236}">
                  <a16:creationId xmlns:a16="http://schemas.microsoft.com/office/drawing/2014/main" id="{6977D094-E4FD-4A07-894E-E4E0FD8F2F6D}"/>
                </a:ext>
              </a:extLst>
            </p:cNvPr>
            <p:cNvSpPr/>
            <p:nvPr/>
          </p:nvSpPr>
          <p:spPr>
            <a:xfrm>
              <a:off x="2703677" y="2473484"/>
              <a:ext cx="298221" cy="26800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32" name="正方形/長方形 31">
              <a:extLst>
                <a:ext uri="{FF2B5EF4-FFF2-40B4-BE49-F238E27FC236}">
                  <a16:creationId xmlns:a16="http://schemas.microsoft.com/office/drawing/2014/main" id="{C57F5A64-57DF-4A1B-BAAD-9283F7EF7A7F}"/>
                </a:ext>
              </a:extLst>
            </p:cNvPr>
            <p:cNvSpPr/>
            <p:nvPr/>
          </p:nvSpPr>
          <p:spPr>
            <a:xfrm>
              <a:off x="2168312" y="2473484"/>
              <a:ext cx="264254" cy="27454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33" name="円/楕円 7">
              <a:extLst>
                <a:ext uri="{FF2B5EF4-FFF2-40B4-BE49-F238E27FC236}">
                  <a16:creationId xmlns:a16="http://schemas.microsoft.com/office/drawing/2014/main" id="{7C24CC02-5786-4D13-B0A6-5EDD6617085F}"/>
                </a:ext>
              </a:extLst>
            </p:cNvPr>
            <p:cNvSpPr/>
            <p:nvPr/>
          </p:nvSpPr>
          <p:spPr>
            <a:xfrm>
              <a:off x="2751109" y="2847013"/>
              <a:ext cx="271110" cy="2728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34" name="正方形/長方形 33">
              <a:extLst>
                <a:ext uri="{FF2B5EF4-FFF2-40B4-BE49-F238E27FC236}">
                  <a16:creationId xmlns:a16="http://schemas.microsoft.com/office/drawing/2014/main" id="{5AC18C6F-F660-4612-A97D-D29A7BBC00BD}"/>
                </a:ext>
              </a:extLst>
            </p:cNvPr>
            <p:cNvSpPr/>
            <p:nvPr/>
          </p:nvSpPr>
          <p:spPr>
            <a:xfrm>
              <a:off x="3022219" y="2847013"/>
              <a:ext cx="298221" cy="268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35" name="正方形/長方形 34">
              <a:extLst>
                <a:ext uri="{FF2B5EF4-FFF2-40B4-BE49-F238E27FC236}">
                  <a16:creationId xmlns:a16="http://schemas.microsoft.com/office/drawing/2014/main" id="{A83B51F2-1B2A-45DF-B68E-0FD45A6F61CE}"/>
                </a:ext>
              </a:extLst>
            </p:cNvPr>
            <p:cNvSpPr/>
            <p:nvPr/>
          </p:nvSpPr>
          <p:spPr>
            <a:xfrm>
              <a:off x="2486854" y="2847013"/>
              <a:ext cx="264254" cy="2745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36" name="テキスト ボックス 35">
              <a:extLst>
                <a:ext uri="{FF2B5EF4-FFF2-40B4-BE49-F238E27FC236}">
                  <a16:creationId xmlns:a16="http://schemas.microsoft.com/office/drawing/2014/main" id="{3E114107-E0FC-4519-AF89-41564AF87E94}"/>
                </a:ext>
              </a:extLst>
            </p:cNvPr>
            <p:cNvSpPr txBox="1"/>
            <p:nvPr/>
          </p:nvSpPr>
          <p:spPr>
            <a:xfrm>
              <a:off x="2960400" y="2473484"/>
              <a:ext cx="860138" cy="277967"/>
            </a:xfrm>
            <a:prstGeom prst="rect">
              <a:avLst/>
            </a:prstGeom>
            <a:noFill/>
          </p:spPr>
          <p:txBody>
            <a:bodyPr wrap="none" rtlCol="0">
              <a:spAutoFit/>
            </a:bodyPr>
            <a:lstStyle/>
            <a:p>
              <a:r>
                <a:rPr lang="en-US" altLang="ja-JP" sz="1400" b="1" dirty="0">
                  <a:latin typeface="Meiryo UI" panose="020B0604030504040204" pitchFamily="50" charset="-128"/>
                  <a:ea typeface="Meiryo UI" panose="020B0604030504040204" pitchFamily="50" charset="-128"/>
                </a:rPr>
                <a:t>GLONASS</a:t>
              </a:r>
            </a:p>
          </p:txBody>
        </p:sp>
        <p:sp>
          <p:nvSpPr>
            <p:cNvPr id="37" name="テキスト ボックス 36">
              <a:extLst>
                <a:ext uri="{FF2B5EF4-FFF2-40B4-BE49-F238E27FC236}">
                  <a16:creationId xmlns:a16="http://schemas.microsoft.com/office/drawing/2014/main" id="{590FEB83-C478-4290-B4B3-C7CEAFAF41FA}"/>
                </a:ext>
              </a:extLst>
            </p:cNvPr>
            <p:cNvSpPr txBox="1"/>
            <p:nvPr/>
          </p:nvSpPr>
          <p:spPr>
            <a:xfrm>
              <a:off x="2888392" y="2113444"/>
              <a:ext cx="651757" cy="472544"/>
            </a:xfrm>
            <a:prstGeom prst="rect">
              <a:avLst/>
            </a:prstGeom>
            <a:noFill/>
          </p:spPr>
          <p:txBody>
            <a:bodyPr wrap="none" rtlCol="0">
              <a:spAutoFit/>
            </a:bodyPr>
            <a:lstStyle/>
            <a:p>
              <a:r>
                <a:rPr lang="en-US" altLang="ja-JP" sz="1400" b="1" dirty="0">
                  <a:latin typeface="Meiryo UI" panose="020B0604030504040204" pitchFamily="50" charset="-128"/>
                  <a:ea typeface="Meiryo UI" panose="020B0604030504040204" pitchFamily="50" charset="-128"/>
                </a:rPr>
                <a:t>Galileo</a:t>
              </a:r>
            </a:p>
            <a:p>
              <a:endParaRPr lang="en-US" altLang="ja-JP" sz="1400" b="1" dirty="0">
                <a:latin typeface="Meiryo UI" panose="020B0604030504040204" pitchFamily="50" charset="-128"/>
                <a:ea typeface="Meiryo UI" panose="020B0604030504040204" pitchFamily="50" charset="-128"/>
              </a:endParaRPr>
            </a:p>
          </p:txBody>
        </p:sp>
        <p:sp>
          <p:nvSpPr>
            <p:cNvPr id="38" name="円/楕円 7">
              <a:extLst>
                <a:ext uri="{FF2B5EF4-FFF2-40B4-BE49-F238E27FC236}">
                  <a16:creationId xmlns:a16="http://schemas.microsoft.com/office/drawing/2014/main" id="{24C13A40-B94E-4F6E-8F2A-56C798D1A52C}"/>
                </a:ext>
              </a:extLst>
            </p:cNvPr>
            <p:cNvSpPr/>
            <p:nvPr/>
          </p:nvSpPr>
          <p:spPr>
            <a:xfrm>
              <a:off x="2296935" y="2121828"/>
              <a:ext cx="271110" cy="272833"/>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39" name="正方形/長方形 38">
              <a:extLst>
                <a:ext uri="{FF2B5EF4-FFF2-40B4-BE49-F238E27FC236}">
                  <a16:creationId xmlns:a16="http://schemas.microsoft.com/office/drawing/2014/main" id="{375C72F3-8B97-41C9-98A8-1AB7F1F78747}"/>
                </a:ext>
              </a:extLst>
            </p:cNvPr>
            <p:cNvSpPr/>
            <p:nvPr/>
          </p:nvSpPr>
          <p:spPr>
            <a:xfrm>
              <a:off x="2568045" y="2121828"/>
              <a:ext cx="298221" cy="26800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40" name="正方形/長方形 39">
              <a:extLst>
                <a:ext uri="{FF2B5EF4-FFF2-40B4-BE49-F238E27FC236}">
                  <a16:creationId xmlns:a16="http://schemas.microsoft.com/office/drawing/2014/main" id="{6A4D60C4-7380-4BF7-8BCF-42C13A8C16C9}"/>
                </a:ext>
              </a:extLst>
            </p:cNvPr>
            <p:cNvSpPr/>
            <p:nvPr/>
          </p:nvSpPr>
          <p:spPr>
            <a:xfrm>
              <a:off x="2032680" y="2121828"/>
              <a:ext cx="264254" cy="27454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41" name="円/楕円 7">
              <a:extLst>
                <a:ext uri="{FF2B5EF4-FFF2-40B4-BE49-F238E27FC236}">
                  <a16:creationId xmlns:a16="http://schemas.microsoft.com/office/drawing/2014/main" id="{D62C731C-1D09-4335-A8C4-D0484A92B380}"/>
                </a:ext>
              </a:extLst>
            </p:cNvPr>
            <p:cNvSpPr/>
            <p:nvPr/>
          </p:nvSpPr>
          <p:spPr>
            <a:xfrm>
              <a:off x="2296935" y="2121828"/>
              <a:ext cx="271110" cy="272833"/>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42" name="正方形/長方形 41">
              <a:extLst>
                <a:ext uri="{FF2B5EF4-FFF2-40B4-BE49-F238E27FC236}">
                  <a16:creationId xmlns:a16="http://schemas.microsoft.com/office/drawing/2014/main" id="{546878A2-0828-4D59-9FDA-A8F7EB2E3A4A}"/>
                </a:ext>
              </a:extLst>
            </p:cNvPr>
            <p:cNvSpPr/>
            <p:nvPr/>
          </p:nvSpPr>
          <p:spPr>
            <a:xfrm>
              <a:off x="2568045" y="2121828"/>
              <a:ext cx="298221" cy="26800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43" name="正方形/長方形 42">
              <a:extLst>
                <a:ext uri="{FF2B5EF4-FFF2-40B4-BE49-F238E27FC236}">
                  <a16:creationId xmlns:a16="http://schemas.microsoft.com/office/drawing/2014/main" id="{91836352-9D36-434C-AD49-496805456726}"/>
                </a:ext>
              </a:extLst>
            </p:cNvPr>
            <p:cNvSpPr/>
            <p:nvPr/>
          </p:nvSpPr>
          <p:spPr>
            <a:xfrm>
              <a:off x="2032680" y="2121828"/>
              <a:ext cx="264254" cy="27454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44" name="テキスト ボックス 43">
              <a:extLst>
                <a:ext uri="{FF2B5EF4-FFF2-40B4-BE49-F238E27FC236}">
                  <a16:creationId xmlns:a16="http://schemas.microsoft.com/office/drawing/2014/main" id="{C6A1E8AC-FDD3-4AD6-AAFC-8ED45C753698}"/>
                </a:ext>
              </a:extLst>
            </p:cNvPr>
            <p:cNvSpPr txBox="1"/>
            <p:nvPr/>
          </p:nvSpPr>
          <p:spPr>
            <a:xfrm>
              <a:off x="2672368" y="1753404"/>
              <a:ext cx="660579" cy="277967"/>
            </a:xfrm>
            <a:prstGeom prst="rect">
              <a:avLst/>
            </a:prstGeom>
            <a:noFill/>
          </p:spPr>
          <p:txBody>
            <a:bodyPr wrap="none" rtlCol="0">
              <a:spAutoFit/>
            </a:bodyPr>
            <a:lstStyle/>
            <a:p>
              <a:r>
                <a:rPr lang="en-US" altLang="ja-JP" sz="1400" b="1" dirty="0" err="1">
                  <a:latin typeface="Meiryo UI" panose="020B0604030504040204" pitchFamily="50" charset="-128"/>
                  <a:ea typeface="Meiryo UI" panose="020B0604030504040204" pitchFamily="50" charset="-128"/>
                </a:rPr>
                <a:t>Beidou</a:t>
              </a:r>
              <a:endParaRPr lang="en-US" altLang="ja-JP" sz="1400" b="1" dirty="0">
                <a:latin typeface="Meiryo UI" panose="020B0604030504040204" pitchFamily="50" charset="-128"/>
                <a:ea typeface="Meiryo UI" panose="020B0604030504040204" pitchFamily="50" charset="-128"/>
              </a:endParaRPr>
            </a:p>
          </p:txBody>
        </p:sp>
      </p:grpSp>
      <p:sp>
        <p:nvSpPr>
          <p:cNvPr id="47" name="テキスト ボックス 46">
            <a:extLst>
              <a:ext uri="{FF2B5EF4-FFF2-40B4-BE49-F238E27FC236}">
                <a16:creationId xmlns:a16="http://schemas.microsoft.com/office/drawing/2014/main" id="{894B4461-596B-4E44-BB18-4628CF01BA0F}"/>
              </a:ext>
            </a:extLst>
          </p:cNvPr>
          <p:cNvSpPr txBox="1"/>
          <p:nvPr/>
        </p:nvSpPr>
        <p:spPr>
          <a:xfrm>
            <a:off x="7632290" y="2042648"/>
            <a:ext cx="4241802" cy="2308324"/>
          </a:xfrm>
          <a:prstGeom prst="rect">
            <a:avLst/>
          </a:prstGeom>
          <a:noFill/>
        </p:spPr>
        <p:txBody>
          <a:bodyPr wrap="none" rtlCol="0">
            <a:spAutoFit/>
          </a:bodyPr>
          <a:lstStyle/>
          <a:p>
            <a:r>
              <a:rPr kumimoji="1" lang="ja-JP" altLang="en-US" b="1" dirty="0">
                <a:solidFill>
                  <a:srgbClr val="C00000"/>
                </a:solidFill>
                <a:latin typeface="Meiryo UI" panose="020B0604030504040204" pitchFamily="50" charset="-128"/>
                <a:ea typeface="Meiryo UI" panose="020B0604030504040204" pitchFamily="50" charset="-128"/>
              </a:rPr>
              <a:t>・ユーザー利用の</a:t>
            </a:r>
            <a:r>
              <a:rPr kumimoji="1" lang="en-US" altLang="ja-JP" b="1" dirty="0">
                <a:solidFill>
                  <a:srgbClr val="C00000"/>
                </a:solidFill>
                <a:latin typeface="Meiryo UI" panose="020B0604030504040204" pitchFamily="50" charset="-128"/>
                <a:ea typeface="Meiryo UI" panose="020B0604030504040204" pitchFamily="50" charset="-128"/>
              </a:rPr>
              <a:t>QZSS</a:t>
            </a:r>
            <a:r>
              <a:rPr kumimoji="1" lang="ja-JP" altLang="en-US" b="1" dirty="0">
                <a:solidFill>
                  <a:srgbClr val="C00000"/>
                </a:solidFill>
                <a:latin typeface="Meiryo UI" panose="020B0604030504040204" pitchFamily="50" charset="-128"/>
                <a:ea typeface="Meiryo UI" panose="020B0604030504040204" pitchFamily="50" charset="-128"/>
              </a:rPr>
              <a:t>信号の健全性確認</a:t>
            </a:r>
            <a:endParaRPr kumimoji="1" lang="en-US" altLang="ja-JP" b="1" dirty="0">
              <a:solidFill>
                <a:srgbClr val="C00000"/>
              </a:solidFill>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a:p>
            <a:r>
              <a:rPr lang="ja-JP" altLang="en-US" b="1" dirty="0">
                <a:latin typeface="Meiryo UI" panose="020B0604030504040204" pitchFamily="50" charset="-128"/>
                <a:ea typeface="Meiryo UI" panose="020B0604030504040204" pitchFamily="50" charset="-128"/>
              </a:rPr>
              <a:t>・健全性確認手法と仕組みの検討</a:t>
            </a:r>
            <a:endParaRPr lang="en-US" altLang="ja-JP" b="1" dirty="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a:p>
            <a:r>
              <a:rPr lang="ja-JP" altLang="en-US" b="1" dirty="0">
                <a:latin typeface="Meiryo UI" panose="020B0604030504040204" pitchFamily="50" charset="-128"/>
                <a:ea typeface="Meiryo UI" panose="020B0604030504040204" pitchFamily="50" charset="-128"/>
              </a:rPr>
              <a:t>・ユーザーへ利用精度の担保と情報提供</a:t>
            </a:r>
            <a:endParaRPr lang="en-US" altLang="ja-JP" b="1" dirty="0">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　その為の仕組み構築</a:t>
            </a:r>
          </a:p>
        </p:txBody>
      </p:sp>
      <p:sp>
        <p:nvSpPr>
          <p:cNvPr id="48" name="矢印: 下 47">
            <a:extLst>
              <a:ext uri="{FF2B5EF4-FFF2-40B4-BE49-F238E27FC236}">
                <a16:creationId xmlns:a16="http://schemas.microsoft.com/office/drawing/2014/main" id="{BE405A97-B950-4462-AF93-5BDA9E681625}"/>
              </a:ext>
            </a:extLst>
          </p:cNvPr>
          <p:cNvSpPr/>
          <p:nvPr/>
        </p:nvSpPr>
        <p:spPr>
          <a:xfrm>
            <a:off x="9144000" y="2477725"/>
            <a:ext cx="272845" cy="3516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矢印: 下 48">
            <a:extLst>
              <a:ext uri="{FF2B5EF4-FFF2-40B4-BE49-F238E27FC236}">
                <a16:creationId xmlns:a16="http://schemas.microsoft.com/office/drawing/2014/main" id="{FC3E2569-1F45-4622-9E66-791810525121}"/>
              </a:ext>
            </a:extLst>
          </p:cNvPr>
          <p:cNvSpPr/>
          <p:nvPr/>
        </p:nvSpPr>
        <p:spPr>
          <a:xfrm>
            <a:off x="9126794" y="3308551"/>
            <a:ext cx="272845" cy="3516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0E16FCF7-237C-4C73-B885-F6AFB39B7913}"/>
              </a:ext>
            </a:extLst>
          </p:cNvPr>
          <p:cNvSpPr/>
          <p:nvPr/>
        </p:nvSpPr>
        <p:spPr>
          <a:xfrm>
            <a:off x="7506929" y="1629694"/>
            <a:ext cx="4513006" cy="32888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E25BB3F3-0195-4107-BBF8-E8A27EF752AB}"/>
              </a:ext>
            </a:extLst>
          </p:cNvPr>
          <p:cNvSpPr txBox="1"/>
          <p:nvPr/>
        </p:nvSpPr>
        <p:spPr>
          <a:xfrm>
            <a:off x="7860890" y="1349475"/>
            <a:ext cx="3674404" cy="369332"/>
          </a:xfrm>
          <a:prstGeom prst="rect">
            <a:avLst/>
          </a:prstGeom>
          <a:solidFill>
            <a:schemeClr val="bg1"/>
          </a:solidFill>
          <a:ln>
            <a:solidFill>
              <a:schemeClr val="tx1"/>
            </a:solidFill>
          </a:ln>
        </p:spPr>
        <p:txBody>
          <a:bodyPr wrap="none" rtlCol="0">
            <a:spAutoFit/>
          </a:bodyPr>
          <a:lstStyle/>
          <a:p>
            <a:r>
              <a:rPr kumimoji="1" lang="en-US" altLang="ja-JP" b="1" dirty="0"/>
              <a:t>GNSS</a:t>
            </a:r>
            <a:r>
              <a:rPr kumimoji="1" lang="ja-JP" altLang="en-US" b="1" dirty="0"/>
              <a:t>時刻利用検討会</a:t>
            </a:r>
            <a:r>
              <a:rPr kumimoji="1" lang="en-US" altLang="ja-JP" b="1" dirty="0"/>
              <a:t>(</a:t>
            </a:r>
            <a:r>
              <a:rPr kumimoji="1" lang="ja-JP" altLang="en-US" b="1" dirty="0"/>
              <a:t>仮）の検討</a:t>
            </a:r>
          </a:p>
        </p:txBody>
      </p:sp>
      <p:sp>
        <p:nvSpPr>
          <p:cNvPr id="52" name="テキスト ボックス 51">
            <a:extLst>
              <a:ext uri="{FF2B5EF4-FFF2-40B4-BE49-F238E27FC236}">
                <a16:creationId xmlns:a16="http://schemas.microsoft.com/office/drawing/2014/main" id="{0760F330-5C5E-43E7-97B0-3E97FF317A3D}"/>
              </a:ext>
            </a:extLst>
          </p:cNvPr>
          <p:cNvSpPr txBox="1"/>
          <p:nvPr/>
        </p:nvSpPr>
        <p:spPr>
          <a:xfrm>
            <a:off x="7883012" y="5014452"/>
            <a:ext cx="4055919" cy="1200329"/>
          </a:xfrm>
          <a:prstGeom prst="rect">
            <a:avLst/>
          </a:prstGeom>
          <a:noFill/>
        </p:spPr>
        <p:txBody>
          <a:bodyPr wrap="none" rtlCol="0">
            <a:spAutoFit/>
          </a:bodyPr>
          <a:lstStyle/>
          <a:p>
            <a:r>
              <a:rPr kumimoji="1" lang="ja-JP" altLang="en-US" dirty="0">
                <a:latin typeface="Meiryo UI" panose="020B0604030504040204" pitchFamily="50" charset="-128"/>
                <a:ea typeface="Meiryo UI" panose="020B0604030504040204" pitchFamily="50" charset="-128"/>
              </a:rPr>
              <a:t>・インテグリティーモニター手法確立</a:t>
            </a:r>
            <a:endParaRPr kumimoji="1"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・モニターサイトの配置</a:t>
            </a:r>
            <a:endParaRPr lang="en-US" altLang="ja-JP" dirty="0">
              <a:latin typeface="Meiryo UI" panose="020B0604030504040204" pitchFamily="50" charset="-128"/>
              <a:ea typeface="Meiryo UI" panose="020B0604030504040204" pitchFamily="50" charset="-128"/>
            </a:endParaRPr>
          </a:p>
          <a:p>
            <a:r>
              <a:rPr kumimoji="1" lang="ja-JP" altLang="en-US" dirty="0">
                <a:latin typeface="Meiryo UI" panose="020B0604030504040204" pitchFamily="50" charset="-128"/>
                <a:ea typeface="Meiryo UI" panose="020B0604030504040204" pitchFamily="50" charset="-128"/>
              </a:rPr>
              <a:t>・みちびき利用時刻の管理・運用の仕組み</a:t>
            </a:r>
            <a:endParaRPr kumimoji="1"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　＝情報提供センターの役割</a:t>
            </a:r>
            <a:endParaRPr lang="en-US" altLang="ja-JP" dirty="0">
              <a:latin typeface="Meiryo UI" panose="020B0604030504040204" pitchFamily="50" charset="-128"/>
              <a:ea typeface="Meiryo UI" panose="020B0604030504040204" pitchFamily="50" charset="-128"/>
            </a:endParaRPr>
          </a:p>
        </p:txBody>
      </p:sp>
      <p:sp>
        <p:nvSpPr>
          <p:cNvPr id="53" name="テキスト ボックス 52">
            <a:extLst>
              <a:ext uri="{FF2B5EF4-FFF2-40B4-BE49-F238E27FC236}">
                <a16:creationId xmlns:a16="http://schemas.microsoft.com/office/drawing/2014/main" id="{721FD0C3-5F2E-43E3-ACF7-385B4AF296D2}"/>
              </a:ext>
            </a:extLst>
          </p:cNvPr>
          <p:cNvSpPr txBox="1"/>
          <p:nvPr/>
        </p:nvSpPr>
        <p:spPr>
          <a:xfrm>
            <a:off x="7621518" y="6223819"/>
            <a:ext cx="4570482" cy="369332"/>
          </a:xfrm>
          <a:prstGeom prst="rect">
            <a:avLst/>
          </a:prstGeom>
          <a:noFill/>
        </p:spPr>
        <p:txBody>
          <a:bodyPr wrap="none" rtlCol="0">
            <a:spAutoFit/>
          </a:bodyPr>
          <a:lstStyle/>
          <a:p>
            <a:r>
              <a:rPr kumimoji="1" lang="ja-JP" altLang="en-US" dirty="0">
                <a:solidFill>
                  <a:srgbClr val="C00000"/>
                </a:solidFill>
                <a:latin typeface="HGP創英角ｺﾞｼｯｸUB" panose="020B0900000000000000" pitchFamily="50" charset="-128"/>
                <a:ea typeface="HGP創英角ｺﾞｼｯｸUB" panose="020B0900000000000000" pitchFamily="50" charset="-128"/>
              </a:rPr>
              <a:t>みちびきの高精度時刻利用の積極的推進策</a:t>
            </a:r>
          </a:p>
        </p:txBody>
      </p:sp>
      <p:sp>
        <p:nvSpPr>
          <p:cNvPr id="54" name="テキスト ボックス 53">
            <a:extLst>
              <a:ext uri="{FF2B5EF4-FFF2-40B4-BE49-F238E27FC236}">
                <a16:creationId xmlns:a16="http://schemas.microsoft.com/office/drawing/2014/main" id="{F67111F7-BC7C-4448-871F-11215549F179}"/>
              </a:ext>
            </a:extLst>
          </p:cNvPr>
          <p:cNvSpPr txBox="1"/>
          <p:nvPr/>
        </p:nvSpPr>
        <p:spPr>
          <a:xfrm>
            <a:off x="4709696" y="4774321"/>
            <a:ext cx="2015295" cy="369332"/>
          </a:xfrm>
          <a:prstGeom prst="rect">
            <a:avLst/>
          </a:prstGeom>
          <a:noFill/>
          <a:ln>
            <a:solidFill>
              <a:schemeClr val="tx1"/>
            </a:solidFill>
          </a:ln>
        </p:spPr>
        <p:txBody>
          <a:bodyPr wrap="none" rtlCol="0">
            <a:spAutoFit/>
          </a:bodyPr>
          <a:lstStyle/>
          <a:p>
            <a:r>
              <a:rPr kumimoji="1" lang="ja-JP" altLang="en-US" dirty="0">
                <a:latin typeface="Meiryo UI" panose="020B0604030504040204" pitchFamily="50" charset="-128"/>
                <a:ea typeface="Meiryo UI" panose="020B0604030504040204" pitchFamily="50" charset="-128"/>
              </a:rPr>
              <a:t>インテグリティモニター</a:t>
            </a:r>
          </a:p>
        </p:txBody>
      </p:sp>
      <p:sp>
        <p:nvSpPr>
          <p:cNvPr id="56" name="テキスト ボックス 55">
            <a:extLst>
              <a:ext uri="{FF2B5EF4-FFF2-40B4-BE49-F238E27FC236}">
                <a16:creationId xmlns:a16="http://schemas.microsoft.com/office/drawing/2014/main" id="{76995B79-6645-4352-86BE-6A931D203EAA}"/>
              </a:ext>
            </a:extLst>
          </p:cNvPr>
          <p:cNvSpPr txBox="1"/>
          <p:nvPr/>
        </p:nvSpPr>
        <p:spPr>
          <a:xfrm>
            <a:off x="7290219" y="221715"/>
            <a:ext cx="4901781" cy="954107"/>
          </a:xfrm>
          <a:prstGeom prst="rect">
            <a:avLst/>
          </a:prstGeom>
          <a:solidFill>
            <a:schemeClr val="bg1"/>
          </a:solidFill>
          <a:ln>
            <a:solidFill>
              <a:schemeClr val="tx1"/>
            </a:solidFill>
          </a:ln>
        </p:spPr>
        <p:txBody>
          <a:bodyPr wrap="square" rtlCol="0">
            <a:spAutoFit/>
          </a:bodyPr>
          <a:lstStyle/>
          <a:p>
            <a:r>
              <a:rPr lang="ja-JP" altLang="en-US" sz="2800" b="1" dirty="0">
                <a:solidFill>
                  <a:srgbClr val="C00000"/>
                </a:solidFill>
                <a:latin typeface="HGP創英角ｺﾞｼｯｸUB" panose="020B0900000000000000" pitchFamily="50" charset="-128"/>
                <a:ea typeface="HGP創英角ｺﾞｼｯｸUB" panose="020B0900000000000000" pitchFamily="50" charset="-128"/>
              </a:rPr>
              <a:t>みちびき時刻利用の担保・保証</a:t>
            </a:r>
            <a:endParaRPr lang="en-US" altLang="ja-JP" sz="2800" b="1" dirty="0">
              <a:solidFill>
                <a:srgbClr val="C00000"/>
              </a:solidFill>
              <a:latin typeface="HGP創英角ｺﾞｼｯｸUB" panose="020B0900000000000000" pitchFamily="50" charset="-128"/>
              <a:ea typeface="HGP創英角ｺﾞｼｯｸUB" panose="020B0900000000000000" pitchFamily="50" charset="-128"/>
            </a:endParaRPr>
          </a:p>
          <a:p>
            <a:r>
              <a:rPr kumimoji="1" lang="ja-JP" altLang="en-US" sz="2800" b="1" dirty="0">
                <a:solidFill>
                  <a:srgbClr val="C00000"/>
                </a:solidFill>
                <a:latin typeface="HGP創英角ｺﾞｼｯｸUB" panose="020B0900000000000000" pitchFamily="50" charset="-128"/>
                <a:ea typeface="HGP創英角ｺﾞｼｯｸUB" panose="020B0900000000000000" pitchFamily="50" charset="-128"/>
              </a:rPr>
              <a:t>　　　　　　</a:t>
            </a:r>
            <a:r>
              <a:rPr lang="ja-JP" altLang="en-US" sz="2800" b="1" dirty="0">
                <a:solidFill>
                  <a:srgbClr val="C00000"/>
                </a:solidFill>
                <a:latin typeface="HGP創英角ｺﾞｼｯｸUB" panose="020B0900000000000000" pitchFamily="50" charset="-128"/>
                <a:ea typeface="HGP創英角ｺﾞｼｯｸUB" panose="020B0900000000000000" pitchFamily="50" charset="-128"/>
              </a:rPr>
              <a:t>仕組み</a:t>
            </a:r>
            <a:r>
              <a:rPr kumimoji="1" lang="ja-JP" altLang="en-US" sz="2800" b="1" dirty="0">
                <a:solidFill>
                  <a:srgbClr val="C00000"/>
                </a:solidFill>
                <a:latin typeface="HGP創英角ｺﾞｼｯｸUB" panose="020B0900000000000000" pitchFamily="50" charset="-128"/>
                <a:ea typeface="HGP創英角ｺﾞｼｯｸUB" panose="020B0900000000000000" pitchFamily="50" charset="-128"/>
              </a:rPr>
              <a:t>の構築</a:t>
            </a:r>
          </a:p>
        </p:txBody>
      </p:sp>
      <p:cxnSp>
        <p:nvCxnSpPr>
          <p:cNvPr id="58" name="直線矢印コネクタ 57">
            <a:extLst>
              <a:ext uri="{FF2B5EF4-FFF2-40B4-BE49-F238E27FC236}">
                <a16:creationId xmlns:a16="http://schemas.microsoft.com/office/drawing/2014/main" id="{DFE134E6-F0A8-4249-9D73-B6D88ADDB6EE}"/>
              </a:ext>
            </a:extLst>
          </p:cNvPr>
          <p:cNvCxnSpPr>
            <a:cxnSpLocks/>
          </p:cNvCxnSpPr>
          <p:nvPr/>
        </p:nvCxnSpPr>
        <p:spPr>
          <a:xfrm>
            <a:off x="5835535" y="590204"/>
            <a:ext cx="1155469" cy="0"/>
          </a:xfrm>
          <a:prstGeom prst="straightConnector1">
            <a:avLst/>
          </a:prstGeom>
          <a:ln w="28575">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1" name="テキスト ボックス 50"/>
          <p:cNvSpPr txBox="1"/>
          <p:nvPr/>
        </p:nvSpPr>
        <p:spPr>
          <a:xfrm>
            <a:off x="9910971" y="4090343"/>
            <a:ext cx="1500732" cy="523220"/>
          </a:xfrm>
          <a:prstGeom prst="rect">
            <a:avLst/>
          </a:prstGeom>
          <a:noFill/>
        </p:spPr>
        <p:txBody>
          <a:bodyPr wrap="none" rtlCol="0">
            <a:spAutoFit/>
          </a:bodyPr>
          <a:lstStyle/>
          <a:p>
            <a:r>
              <a:rPr lang="ja-JP" altLang="en-US" sz="2800" b="1" dirty="0">
                <a:solidFill>
                  <a:srgbClr val="C00000"/>
                </a:solidFill>
                <a:latin typeface="Meiryo UI" panose="020B0604030504040204" pitchFamily="50" charset="-128"/>
                <a:ea typeface="Meiryo UI" panose="020B0604030504040204" pitchFamily="50" charset="-128"/>
              </a:rPr>
              <a:t>→　目的</a:t>
            </a:r>
            <a:endParaRPr kumimoji="1" lang="ja-JP" altLang="en-US" sz="2800" b="1" dirty="0">
              <a:solidFill>
                <a:srgbClr val="C0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380641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9457" y="1236270"/>
            <a:ext cx="3746282" cy="523220"/>
          </a:xfrm>
          <a:prstGeom prst="rect">
            <a:avLst/>
          </a:prstGeom>
          <a:noFill/>
        </p:spPr>
        <p:txBody>
          <a:bodyPr wrap="none" rtlCol="0">
            <a:spAutoFit/>
          </a:bodyPr>
          <a:lstStyle/>
          <a:p>
            <a:r>
              <a:rPr lang="ja-JP" altLang="en-US" sz="2800" b="1" dirty="0">
                <a:latin typeface="Meiryo UI" panose="020B0604030504040204" pitchFamily="50" charset="-128"/>
                <a:ea typeface="Meiryo UI" panose="020B0604030504040204" pitchFamily="50" charset="-128"/>
              </a:rPr>
              <a:t>時刻専用</a:t>
            </a:r>
            <a:r>
              <a:rPr lang="en-US" altLang="ja-JP" sz="2800" b="1" dirty="0">
                <a:latin typeface="Meiryo UI" panose="020B0604030504040204" pitchFamily="50" charset="-128"/>
                <a:ea typeface="Meiryo UI" panose="020B0604030504040204" pitchFamily="50" charset="-128"/>
              </a:rPr>
              <a:t>GNSS</a:t>
            </a:r>
            <a:r>
              <a:rPr lang="ja-JP" altLang="en-US" sz="2800" b="1" dirty="0">
                <a:latin typeface="Meiryo UI" panose="020B0604030504040204" pitchFamily="50" charset="-128"/>
                <a:ea typeface="Meiryo UI" panose="020B0604030504040204" pitchFamily="50" charset="-128"/>
              </a:rPr>
              <a:t>受信機</a:t>
            </a:r>
            <a:endParaRPr kumimoji="1" lang="ja-JP" altLang="en-US" sz="2800" b="1" dirty="0">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774484" y="2094676"/>
            <a:ext cx="2018501" cy="369332"/>
          </a:xfrm>
          <a:prstGeom prst="rect">
            <a:avLst/>
          </a:prstGeom>
          <a:noFill/>
        </p:spPr>
        <p:txBody>
          <a:bodyPr wrap="none" rtlCol="0">
            <a:spAutoFit/>
          </a:bodyPr>
          <a:lstStyle/>
          <a:p>
            <a:r>
              <a:rPr kumimoji="1" lang="ja-JP" altLang="en-US" u="sng" dirty="0"/>
              <a:t>正常な１</a:t>
            </a:r>
            <a:r>
              <a:rPr kumimoji="1" lang="en-US" altLang="ja-JP" u="sng" dirty="0"/>
              <a:t>PPS</a:t>
            </a:r>
            <a:r>
              <a:rPr kumimoji="1" lang="ja-JP" altLang="en-US" u="sng" dirty="0"/>
              <a:t>出力</a:t>
            </a:r>
          </a:p>
        </p:txBody>
      </p:sp>
      <p:sp>
        <p:nvSpPr>
          <p:cNvPr id="4" name="下矢印 3"/>
          <p:cNvSpPr/>
          <p:nvPr/>
        </p:nvSpPr>
        <p:spPr>
          <a:xfrm>
            <a:off x="1559260" y="2464008"/>
            <a:ext cx="448946" cy="531421"/>
          </a:xfrm>
          <a:prstGeom prst="downArrow">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883487" y="3167879"/>
            <a:ext cx="1800493" cy="369332"/>
          </a:xfrm>
          <a:prstGeom prst="rect">
            <a:avLst/>
          </a:prstGeom>
          <a:noFill/>
        </p:spPr>
        <p:txBody>
          <a:bodyPr wrap="none" rtlCol="0">
            <a:spAutoFit/>
          </a:bodyPr>
          <a:lstStyle/>
          <a:p>
            <a:r>
              <a:rPr lang="ja-JP" altLang="en-US" b="1" u="sng" dirty="0">
                <a:solidFill>
                  <a:srgbClr val="FF0000"/>
                </a:solidFill>
              </a:rPr>
              <a:t>異常衛星の検出</a:t>
            </a:r>
            <a:endParaRPr kumimoji="1" lang="ja-JP" altLang="en-US" b="1" u="sng" dirty="0">
              <a:solidFill>
                <a:srgbClr val="FF0000"/>
              </a:solidFill>
            </a:endParaRPr>
          </a:p>
        </p:txBody>
      </p:sp>
      <p:sp>
        <p:nvSpPr>
          <p:cNvPr id="6" name="テキスト ボックス 5"/>
          <p:cNvSpPr txBox="1"/>
          <p:nvPr/>
        </p:nvSpPr>
        <p:spPr>
          <a:xfrm>
            <a:off x="4670890" y="805383"/>
            <a:ext cx="5822428" cy="954107"/>
          </a:xfrm>
          <a:prstGeom prst="rect">
            <a:avLst/>
          </a:prstGeom>
          <a:noFill/>
        </p:spPr>
        <p:txBody>
          <a:bodyPr wrap="none" rtlCol="0">
            <a:spAutoFit/>
          </a:bodyPr>
          <a:lstStyle/>
          <a:p>
            <a:r>
              <a:rPr lang="ja-JP" altLang="en-US" sz="2800" b="1" dirty="0">
                <a:latin typeface="Meiryo UI" panose="020B0604030504040204" pitchFamily="50" charset="-128"/>
                <a:ea typeface="Meiryo UI" panose="020B0604030504040204" pitchFamily="50" charset="-128"/>
              </a:rPr>
              <a:t>本提案</a:t>
            </a:r>
            <a:endParaRPr lang="en-US" altLang="ja-JP" sz="2800" b="1" dirty="0">
              <a:latin typeface="Meiryo UI" panose="020B0604030504040204" pitchFamily="50" charset="-128"/>
              <a:ea typeface="Meiryo UI" panose="020B0604030504040204" pitchFamily="50" charset="-128"/>
            </a:endParaRPr>
          </a:p>
          <a:p>
            <a:r>
              <a:rPr kumimoji="1" lang="ja-JP" altLang="en-US" sz="2800" b="1" dirty="0">
                <a:solidFill>
                  <a:srgbClr val="FF0000"/>
                </a:solidFill>
                <a:latin typeface="Meiryo UI" panose="020B0604030504040204" pitchFamily="50" charset="-128"/>
                <a:ea typeface="Meiryo UI" panose="020B0604030504040204" pitchFamily="50" charset="-128"/>
              </a:rPr>
              <a:t>一般的な受信機</a:t>
            </a:r>
            <a:r>
              <a:rPr kumimoji="1" lang="ja-JP" altLang="en-US" sz="2800" b="1" dirty="0">
                <a:latin typeface="Meiryo UI" panose="020B0604030504040204" pitchFamily="50" charset="-128"/>
                <a:ea typeface="Meiryo UI" panose="020B0604030504040204" pitchFamily="50" charset="-128"/>
              </a:rPr>
              <a:t>での高精度時刻同期</a:t>
            </a:r>
          </a:p>
        </p:txBody>
      </p:sp>
      <p:sp>
        <p:nvSpPr>
          <p:cNvPr id="7" name="テキスト ボックス 6"/>
          <p:cNvSpPr txBox="1"/>
          <p:nvPr/>
        </p:nvSpPr>
        <p:spPr>
          <a:xfrm>
            <a:off x="472166" y="3643779"/>
            <a:ext cx="2640466" cy="646331"/>
          </a:xfrm>
          <a:prstGeom prst="rect">
            <a:avLst/>
          </a:prstGeom>
          <a:noFill/>
        </p:spPr>
        <p:txBody>
          <a:bodyPr wrap="none" rtlCol="0">
            <a:spAutoFit/>
          </a:bodyPr>
          <a:lstStyle/>
          <a:p>
            <a:r>
              <a:rPr kumimoji="1" lang="en-US" altLang="ja-JP" sz="3600" b="1" dirty="0"/>
              <a:t>TRAIM</a:t>
            </a:r>
            <a:r>
              <a:rPr kumimoji="1" lang="ja-JP" altLang="en-US" sz="3600" b="1" dirty="0"/>
              <a:t>機能</a:t>
            </a:r>
          </a:p>
        </p:txBody>
      </p:sp>
      <p:sp>
        <p:nvSpPr>
          <p:cNvPr id="10" name="テキスト ボックス 9"/>
          <p:cNvSpPr txBox="1"/>
          <p:nvPr/>
        </p:nvSpPr>
        <p:spPr>
          <a:xfrm>
            <a:off x="5353938" y="2430393"/>
            <a:ext cx="4108817" cy="2031325"/>
          </a:xfrm>
          <a:prstGeom prst="rect">
            <a:avLst/>
          </a:prstGeom>
          <a:noFill/>
        </p:spPr>
        <p:txBody>
          <a:bodyPr wrap="none" rtlCol="0">
            <a:spAutoFit/>
          </a:bodyPr>
          <a:lstStyle/>
          <a:p>
            <a:r>
              <a:rPr kumimoji="1" lang="ja-JP" altLang="en-US" dirty="0"/>
              <a:t>準天頂衛星については、</a:t>
            </a:r>
            <a:endParaRPr lang="en-US" altLang="ja-JP" dirty="0"/>
          </a:p>
          <a:p>
            <a:r>
              <a:rPr kumimoji="1" lang="ja-JP" altLang="en-US" b="1" dirty="0"/>
              <a:t>（仮）高精度時刻利用センターで監視</a:t>
            </a:r>
            <a:endParaRPr kumimoji="1" lang="en-US" altLang="ja-JP" b="1" dirty="0"/>
          </a:p>
          <a:p>
            <a:r>
              <a:rPr lang="ja-JP" altLang="en-US" dirty="0"/>
              <a:t>　・異常衛星の検出</a:t>
            </a:r>
            <a:endParaRPr lang="en-US" altLang="ja-JP" dirty="0"/>
          </a:p>
          <a:p>
            <a:r>
              <a:rPr kumimoji="1" lang="ja-JP" altLang="en-US" dirty="0"/>
              <a:t>　・異常衛星のアラート</a:t>
            </a:r>
            <a:endParaRPr kumimoji="1" lang="en-US" altLang="ja-JP" dirty="0"/>
          </a:p>
          <a:p>
            <a:r>
              <a:rPr lang="ja-JP" altLang="en-US" dirty="0"/>
              <a:t>　　　　　↓</a:t>
            </a:r>
            <a:endParaRPr kumimoji="1" lang="en-US" altLang="ja-JP" dirty="0"/>
          </a:p>
          <a:p>
            <a:r>
              <a:rPr lang="ja-JP" altLang="en-US" dirty="0"/>
              <a:t>　・利用時刻の正常性の担保判断</a:t>
            </a:r>
            <a:endParaRPr kumimoji="1" lang="en-US" altLang="ja-JP" dirty="0"/>
          </a:p>
          <a:p>
            <a:endParaRPr kumimoji="1" lang="ja-JP" altLang="en-US" dirty="0"/>
          </a:p>
        </p:txBody>
      </p:sp>
      <p:sp>
        <p:nvSpPr>
          <p:cNvPr id="11" name="正方形/長方形 10"/>
          <p:cNvSpPr/>
          <p:nvPr/>
        </p:nvSpPr>
        <p:spPr>
          <a:xfrm>
            <a:off x="4862618" y="2061061"/>
            <a:ext cx="4749421" cy="24006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7582104" y="4731424"/>
            <a:ext cx="641522" cy="461665"/>
          </a:xfrm>
          <a:prstGeom prst="rect">
            <a:avLst/>
          </a:prstGeom>
          <a:solidFill>
            <a:srgbClr val="92D050"/>
          </a:solidFill>
          <a:ln/>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ja-JP" sz="2400" dirty="0" err="1">
                <a:solidFill>
                  <a:schemeClr val="tx1"/>
                </a:solidFill>
              </a:rPr>
              <a:t>IoT</a:t>
            </a:r>
            <a:endParaRPr lang="ja-JP" altLang="en-US" sz="2400" dirty="0">
              <a:solidFill>
                <a:schemeClr val="tx1"/>
              </a:solidFill>
            </a:endParaRPr>
          </a:p>
        </p:txBody>
      </p:sp>
      <p:sp>
        <p:nvSpPr>
          <p:cNvPr id="14" name="テキスト ボックス 13"/>
          <p:cNvSpPr txBox="1"/>
          <p:nvPr/>
        </p:nvSpPr>
        <p:spPr>
          <a:xfrm>
            <a:off x="5492895" y="5467274"/>
            <a:ext cx="1338828" cy="369332"/>
          </a:xfrm>
          <a:prstGeom prst="rect">
            <a:avLst/>
          </a:prstGeom>
          <a:solidFill>
            <a:srgbClr val="92D050"/>
          </a:solidFill>
          <a:ln/>
        </p:spPr>
        <p:style>
          <a:lnRef idx="3">
            <a:schemeClr val="lt1"/>
          </a:lnRef>
          <a:fillRef idx="1">
            <a:schemeClr val="accent3"/>
          </a:fillRef>
          <a:effectRef idx="1">
            <a:schemeClr val="accent3"/>
          </a:effectRef>
          <a:fontRef idx="minor">
            <a:schemeClr val="lt1"/>
          </a:fontRef>
        </p:style>
        <p:txBody>
          <a:bodyPr wrap="none" rtlCol="0">
            <a:spAutoFit/>
          </a:bodyPr>
          <a:lstStyle/>
          <a:p>
            <a:r>
              <a:rPr lang="ja-JP" altLang="en-US" b="1" dirty="0">
                <a:solidFill>
                  <a:schemeClr val="tx1"/>
                </a:solidFill>
                <a:latin typeface="Meiryo UI" panose="020B0604030504040204" pitchFamily="50" charset="-128"/>
                <a:ea typeface="Meiryo UI" panose="020B0604030504040204" pitchFamily="50" charset="-128"/>
              </a:rPr>
              <a:t>次世代通信</a:t>
            </a:r>
          </a:p>
        </p:txBody>
      </p:sp>
      <p:sp>
        <p:nvSpPr>
          <p:cNvPr id="15" name="テキスト ボックス 14"/>
          <p:cNvSpPr txBox="1"/>
          <p:nvPr/>
        </p:nvSpPr>
        <p:spPr>
          <a:xfrm>
            <a:off x="7049503" y="5414210"/>
            <a:ext cx="2090637" cy="338554"/>
          </a:xfrm>
          <a:prstGeom prst="rect">
            <a:avLst/>
          </a:prstGeom>
          <a:solidFill>
            <a:srgbClr val="92D050"/>
          </a:solidFill>
          <a:ln/>
        </p:spPr>
        <p:style>
          <a:lnRef idx="3">
            <a:schemeClr val="lt1"/>
          </a:lnRef>
          <a:fillRef idx="1">
            <a:schemeClr val="accent3"/>
          </a:fillRef>
          <a:effectRef idx="1">
            <a:schemeClr val="accent3"/>
          </a:effectRef>
          <a:fontRef idx="minor">
            <a:schemeClr val="lt1"/>
          </a:fontRef>
        </p:style>
        <p:txBody>
          <a:bodyPr wrap="none" rtlCol="0">
            <a:spAutoFit/>
          </a:bodyPr>
          <a:lstStyle/>
          <a:p>
            <a:r>
              <a:rPr lang="ja-JP" altLang="en-US" sz="1600" b="1" dirty="0">
                <a:solidFill>
                  <a:schemeClr val="tx1"/>
                </a:solidFill>
                <a:latin typeface="Meiryo UI" panose="020B0604030504040204" pitchFamily="50" charset="-128"/>
                <a:ea typeface="Meiryo UI" panose="020B0604030504040204" pitchFamily="50" charset="-128"/>
              </a:rPr>
              <a:t>エッジコンピューティング</a:t>
            </a:r>
          </a:p>
        </p:txBody>
      </p:sp>
      <p:sp>
        <p:nvSpPr>
          <p:cNvPr id="16" name="テキスト ボックス 15"/>
          <p:cNvSpPr txBox="1"/>
          <p:nvPr/>
        </p:nvSpPr>
        <p:spPr>
          <a:xfrm>
            <a:off x="4871460" y="4962257"/>
            <a:ext cx="2300630" cy="338554"/>
          </a:xfrm>
          <a:prstGeom prst="rect">
            <a:avLst/>
          </a:prstGeom>
          <a:solidFill>
            <a:srgbClr val="92D050"/>
          </a:solidFill>
          <a:ln/>
        </p:spPr>
        <p:style>
          <a:lnRef idx="3">
            <a:schemeClr val="lt1"/>
          </a:lnRef>
          <a:fillRef idx="1">
            <a:schemeClr val="accent3"/>
          </a:fillRef>
          <a:effectRef idx="1">
            <a:schemeClr val="accent3"/>
          </a:effectRef>
          <a:fontRef idx="minor">
            <a:schemeClr val="lt1"/>
          </a:fontRef>
        </p:style>
        <p:txBody>
          <a:bodyPr wrap="none" rtlCol="0">
            <a:spAutoFit/>
          </a:bodyPr>
          <a:lstStyle/>
          <a:p>
            <a:r>
              <a:rPr lang="ja-JP" altLang="en-US" sz="1600" b="1" dirty="0">
                <a:solidFill>
                  <a:schemeClr val="tx1"/>
                </a:solidFill>
                <a:latin typeface="Meiryo UI" panose="020B0604030504040204" pitchFamily="50" charset="-128"/>
                <a:ea typeface="Meiryo UI" panose="020B0604030504040204" pitchFamily="50" charset="-128"/>
              </a:rPr>
              <a:t>ブロックチェーン（証明）</a:t>
            </a:r>
          </a:p>
        </p:txBody>
      </p:sp>
      <p:sp>
        <p:nvSpPr>
          <p:cNvPr id="17" name="テキスト ボックス 16"/>
          <p:cNvSpPr txBox="1"/>
          <p:nvPr/>
        </p:nvSpPr>
        <p:spPr>
          <a:xfrm>
            <a:off x="7582104" y="6081797"/>
            <a:ext cx="2282997" cy="338554"/>
          </a:xfrm>
          <a:prstGeom prst="rect">
            <a:avLst/>
          </a:prstGeom>
          <a:solidFill>
            <a:srgbClr val="92D050"/>
          </a:solidFill>
          <a:ln/>
        </p:spPr>
        <p:style>
          <a:lnRef idx="3">
            <a:schemeClr val="lt1"/>
          </a:lnRef>
          <a:fillRef idx="1">
            <a:schemeClr val="accent3"/>
          </a:fillRef>
          <a:effectRef idx="1">
            <a:schemeClr val="accent3"/>
          </a:effectRef>
          <a:fontRef idx="minor">
            <a:schemeClr val="lt1"/>
          </a:fontRef>
        </p:style>
        <p:txBody>
          <a:bodyPr wrap="none" rtlCol="0">
            <a:spAutoFit/>
          </a:bodyPr>
          <a:lstStyle/>
          <a:p>
            <a:r>
              <a:rPr lang="ja-JP" altLang="en-US" sz="1600" b="1" dirty="0">
                <a:solidFill>
                  <a:schemeClr val="tx1"/>
                </a:solidFill>
                <a:latin typeface="Meiryo UI" panose="020B0604030504040204" pitchFamily="50" charset="-128"/>
                <a:ea typeface="Meiryo UI" panose="020B0604030504040204" pitchFamily="50" charset="-128"/>
              </a:rPr>
              <a:t>電力（スマートグリッド）</a:t>
            </a:r>
          </a:p>
        </p:txBody>
      </p:sp>
      <p:sp>
        <p:nvSpPr>
          <p:cNvPr id="18" name="テキスト ボックス 17"/>
          <p:cNvSpPr txBox="1"/>
          <p:nvPr/>
        </p:nvSpPr>
        <p:spPr>
          <a:xfrm>
            <a:off x="5062731" y="6082827"/>
            <a:ext cx="2326278" cy="369332"/>
          </a:xfrm>
          <a:prstGeom prst="rect">
            <a:avLst/>
          </a:prstGeom>
          <a:solidFill>
            <a:srgbClr val="92D050"/>
          </a:solidFill>
          <a:ln/>
        </p:spPr>
        <p:style>
          <a:lnRef idx="3">
            <a:schemeClr val="lt1"/>
          </a:lnRef>
          <a:fillRef idx="1">
            <a:schemeClr val="accent3"/>
          </a:fillRef>
          <a:effectRef idx="1">
            <a:schemeClr val="accent3"/>
          </a:effectRef>
          <a:fontRef idx="minor">
            <a:schemeClr val="lt1"/>
          </a:fontRef>
        </p:style>
        <p:txBody>
          <a:bodyPr wrap="none" rtlCol="0">
            <a:spAutoFit/>
          </a:bodyPr>
          <a:lstStyle/>
          <a:p>
            <a:r>
              <a:rPr lang="ja-JP" altLang="en-US" b="1" dirty="0">
                <a:solidFill>
                  <a:schemeClr val="tx1"/>
                </a:solidFill>
                <a:latin typeface="Meiryo UI" panose="020B0604030504040204" pitchFamily="50" charset="-128"/>
                <a:ea typeface="Meiryo UI" panose="020B0604030504040204" pitchFamily="50" charset="-128"/>
              </a:rPr>
              <a:t>施設安全・メンテナンス</a:t>
            </a:r>
          </a:p>
        </p:txBody>
      </p:sp>
      <p:sp>
        <p:nvSpPr>
          <p:cNvPr id="19" name="テキスト ボックス 18"/>
          <p:cNvSpPr txBox="1"/>
          <p:nvPr/>
        </p:nvSpPr>
        <p:spPr>
          <a:xfrm>
            <a:off x="984325" y="4916874"/>
            <a:ext cx="1616148" cy="369332"/>
          </a:xfrm>
          <a:prstGeom prst="rect">
            <a:avLst/>
          </a:prstGeom>
          <a:solidFill>
            <a:srgbClr val="92D050"/>
          </a:solidFill>
          <a:ln/>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ja-JP" b="1" dirty="0">
                <a:solidFill>
                  <a:schemeClr val="tx1"/>
                </a:solidFill>
                <a:latin typeface="Meiryo UI" panose="020B0604030504040204" pitchFamily="50" charset="-128"/>
                <a:ea typeface="Meiryo UI" panose="020B0604030504040204" pitchFamily="50" charset="-128"/>
              </a:rPr>
              <a:t>TIME</a:t>
            </a:r>
            <a:r>
              <a:rPr lang="ja-JP" altLang="en-US" b="1" dirty="0">
                <a:solidFill>
                  <a:schemeClr val="tx1"/>
                </a:solidFill>
                <a:latin typeface="Meiryo UI" panose="020B0604030504040204" pitchFamily="50" charset="-128"/>
                <a:ea typeface="Meiryo UI" panose="020B0604030504040204" pitchFamily="50" charset="-128"/>
              </a:rPr>
              <a:t>サーバー</a:t>
            </a:r>
          </a:p>
        </p:txBody>
      </p:sp>
      <p:sp>
        <p:nvSpPr>
          <p:cNvPr id="20" name="テキスト ボックス 19">
            <a:extLst>
              <a:ext uri="{FF2B5EF4-FFF2-40B4-BE49-F238E27FC236}">
                <a16:creationId xmlns:a16="http://schemas.microsoft.com/office/drawing/2014/main" id="{3F6EE265-6596-45B7-BA5B-54444F41BFB3}"/>
              </a:ext>
            </a:extLst>
          </p:cNvPr>
          <p:cNvSpPr txBox="1"/>
          <p:nvPr/>
        </p:nvSpPr>
        <p:spPr>
          <a:xfrm>
            <a:off x="125311" y="0"/>
            <a:ext cx="11322330" cy="646331"/>
          </a:xfrm>
          <a:prstGeom prst="rect">
            <a:avLst/>
          </a:prstGeom>
          <a:noFill/>
        </p:spPr>
        <p:txBody>
          <a:bodyPr wrap="none" rtlCol="0">
            <a:spAutoFit/>
          </a:bodyPr>
          <a:lstStyle/>
          <a:p>
            <a:r>
              <a:rPr lang="ja-JP" altLang="en-US" sz="3600" b="1" dirty="0">
                <a:latin typeface="Meiryo UI" panose="020B0604030504040204" pitchFamily="50" charset="-128"/>
                <a:ea typeface="Meiryo UI" panose="020B0604030504040204" pitchFamily="50" charset="-128"/>
              </a:rPr>
              <a:t>本提案目的　　一般普及受信機での高精度時刻利用普及</a:t>
            </a:r>
            <a:endParaRPr kumimoji="1" lang="en-US" altLang="ja-JP" sz="3600" b="1" dirty="0">
              <a:latin typeface="Meiryo UI" panose="020B0604030504040204" pitchFamily="50" charset="-128"/>
              <a:ea typeface="Meiryo UI" panose="020B0604030504040204" pitchFamily="50" charset="-128"/>
            </a:endParaRPr>
          </a:p>
        </p:txBody>
      </p:sp>
      <p:pic>
        <p:nvPicPr>
          <p:cNvPr id="1026" name="Picture 2" descr="https://www.microsemi.com/images/gallery/S600-Front-Beaut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311" y="4871137"/>
            <a:ext cx="3636525" cy="24213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ONY GNSSモジュール」の画像検索結果">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05498" y="5583487"/>
            <a:ext cx="1407625" cy="93633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ONY GNSSモジュール」の画像検索結果">
            <a:hlinkClick r:id="rId6"/>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52633" y="5101540"/>
            <a:ext cx="881369" cy="68832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ONY GNSSモジュール」の画像検索結果">
            <a:hlinkClick r:id="rId8"/>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146183" y="4731424"/>
            <a:ext cx="704240" cy="624213"/>
          </a:xfrm>
          <a:prstGeom prst="rect">
            <a:avLst/>
          </a:prstGeom>
          <a:noFill/>
          <a:extLst>
            <a:ext uri="{909E8E84-426E-40DD-AFC4-6F175D3DCCD1}">
              <a14:hiddenFill xmlns:a14="http://schemas.microsoft.com/office/drawing/2010/main">
                <a:solidFill>
                  <a:srgbClr val="FFFFFF"/>
                </a:solidFill>
              </a14:hiddenFill>
            </a:ext>
          </a:extLst>
        </p:spPr>
      </p:pic>
      <p:sp>
        <p:nvSpPr>
          <p:cNvPr id="21" name="右矢印 20"/>
          <p:cNvSpPr/>
          <p:nvPr/>
        </p:nvSpPr>
        <p:spPr>
          <a:xfrm>
            <a:off x="3384644" y="2995429"/>
            <a:ext cx="1160059" cy="84953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p:cNvSpPr/>
          <p:nvPr/>
        </p:nvSpPr>
        <p:spPr>
          <a:xfrm>
            <a:off x="235413" y="844804"/>
            <a:ext cx="3416320" cy="369332"/>
          </a:xfrm>
          <a:prstGeom prst="rect">
            <a:avLst/>
          </a:prstGeom>
        </p:spPr>
        <p:txBody>
          <a:bodyPr wrap="none">
            <a:spAutoFit/>
          </a:bodyPr>
          <a:lstStyle/>
          <a:p>
            <a:r>
              <a:rPr lang="ja-JP" altLang="en-US" b="1" dirty="0">
                <a:latin typeface="Meiryo UI" panose="020B0604030504040204" pitchFamily="50" charset="-128"/>
                <a:ea typeface="Meiryo UI" panose="020B0604030504040204" pitchFamily="50" charset="-128"/>
              </a:rPr>
              <a:t>・健全性確認手法と仕組みの検討</a:t>
            </a:r>
            <a:endParaRPr lang="en-US" altLang="ja-JP"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15977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F6EE265-6596-45B7-BA5B-54444F41BFB3}"/>
              </a:ext>
            </a:extLst>
          </p:cNvPr>
          <p:cNvSpPr txBox="1"/>
          <p:nvPr/>
        </p:nvSpPr>
        <p:spPr>
          <a:xfrm>
            <a:off x="334738" y="208539"/>
            <a:ext cx="1877437" cy="769441"/>
          </a:xfrm>
          <a:prstGeom prst="rect">
            <a:avLst/>
          </a:prstGeom>
          <a:noFill/>
        </p:spPr>
        <p:txBody>
          <a:bodyPr wrap="none" rtlCol="0">
            <a:spAutoFit/>
          </a:bodyPr>
          <a:lstStyle/>
          <a:p>
            <a:r>
              <a:rPr lang="ja-JP" altLang="en-US" sz="4400" b="1" dirty="0">
                <a:latin typeface="Meiryo UI" panose="020B0604030504040204" pitchFamily="50" charset="-128"/>
                <a:ea typeface="Meiryo UI" panose="020B0604030504040204" pitchFamily="50" charset="-128"/>
              </a:rPr>
              <a:t>本提案</a:t>
            </a:r>
            <a:endParaRPr kumimoji="1" lang="en-US" altLang="ja-JP" sz="4400" b="1" dirty="0">
              <a:latin typeface="Meiryo UI" panose="020B0604030504040204" pitchFamily="50" charset="-128"/>
              <a:ea typeface="Meiryo UI" panose="020B0604030504040204" pitchFamily="50" charset="-128"/>
            </a:endParaRPr>
          </a:p>
        </p:txBody>
      </p:sp>
      <p:grpSp>
        <p:nvGrpSpPr>
          <p:cNvPr id="35" name="グループ化 34">
            <a:extLst>
              <a:ext uri="{FF2B5EF4-FFF2-40B4-BE49-F238E27FC236}">
                <a16:creationId xmlns:a16="http://schemas.microsoft.com/office/drawing/2014/main" id="{B17EB2DA-A90E-49B6-9AF4-A2532004E6E7}"/>
              </a:ext>
            </a:extLst>
          </p:cNvPr>
          <p:cNvGrpSpPr/>
          <p:nvPr/>
        </p:nvGrpSpPr>
        <p:grpSpPr>
          <a:xfrm>
            <a:off x="951943" y="1051276"/>
            <a:ext cx="7482059" cy="5605470"/>
            <a:chOff x="3360694" y="1346127"/>
            <a:chExt cx="5732231" cy="4499118"/>
          </a:xfrm>
        </p:grpSpPr>
        <p:sp>
          <p:nvSpPr>
            <p:cNvPr id="3" name="円/楕円 1">
              <a:extLst>
                <a:ext uri="{FF2B5EF4-FFF2-40B4-BE49-F238E27FC236}">
                  <a16:creationId xmlns:a16="http://schemas.microsoft.com/office/drawing/2014/main" id="{AB5D9D61-BC44-495D-856B-DB9C6EC30D41}"/>
                </a:ext>
              </a:extLst>
            </p:cNvPr>
            <p:cNvSpPr/>
            <p:nvPr/>
          </p:nvSpPr>
          <p:spPr>
            <a:xfrm>
              <a:off x="6371442" y="1662477"/>
              <a:ext cx="271110" cy="2728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Meiryo UI" panose="020B0604030504040204" pitchFamily="50" charset="-128"/>
                <a:ea typeface="Meiryo UI" panose="020B0604030504040204" pitchFamily="50" charset="-128"/>
              </a:endParaRPr>
            </a:p>
          </p:txBody>
        </p:sp>
        <p:sp>
          <p:nvSpPr>
            <p:cNvPr id="4" name="正方形/長方形 3">
              <a:extLst>
                <a:ext uri="{FF2B5EF4-FFF2-40B4-BE49-F238E27FC236}">
                  <a16:creationId xmlns:a16="http://schemas.microsoft.com/office/drawing/2014/main" id="{43EDF078-1A3A-4257-910D-0FB5134FEA3A}"/>
                </a:ext>
              </a:extLst>
            </p:cNvPr>
            <p:cNvSpPr/>
            <p:nvPr/>
          </p:nvSpPr>
          <p:spPr>
            <a:xfrm>
              <a:off x="6642552" y="1662477"/>
              <a:ext cx="596442" cy="272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Meiryo UI" panose="020B0604030504040204" pitchFamily="50" charset="-128"/>
                <a:ea typeface="Meiryo UI" panose="020B0604030504040204" pitchFamily="50" charset="-128"/>
              </a:endParaRPr>
            </a:p>
          </p:txBody>
        </p:sp>
        <p:sp>
          <p:nvSpPr>
            <p:cNvPr id="5" name="正方形/長方形 4">
              <a:extLst>
                <a:ext uri="{FF2B5EF4-FFF2-40B4-BE49-F238E27FC236}">
                  <a16:creationId xmlns:a16="http://schemas.microsoft.com/office/drawing/2014/main" id="{64B88BE1-43E6-4F11-8AA9-05E1B9F55C11}"/>
                </a:ext>
              </a:extLst>
            </p:cNvPr>
            <p:cNvSpPr/>
            <p:nvPr/>
          </p:nvSpPr>
          <p:spPr>
            <a:xfrm>
              <a:off x="5775000" y="1662477"/>
              <a:ext cx="596442" cy="272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8F5D7307-0F2F-4A13-988E-EE8DF98C9211}"/>
                </a:ext>
              </a:extLst>
            </p:cNvPr>
            <p:cNvSpPr txBox="1"/>
            <p:nvPr/>
          </p:nvSpPr>
          <p:spPr>
            <a:xfrm>
              <a:off x="6154002" y="1360236"/>
              <a:ext cx="508585" cy="247031"/>
            </a:xfrm>
            <a:prstGeom prst="rect">
              <a:avLst/>
            </a:prstGeom>
            <a:noFill/>
          </p:spPr>
          <p:txBody>
            <a:bodyPr wrap="none" rtlCol="0">
              <a:spAutoFit/>
            </a:bodyPr>
            <a:lstStyle/>
            <a:p>
              <a:r>
                <a:rPr kumimoji="1" lang="en-US" altLang="ja-JP" sz="1400" dirty="0">
                  <a:latin typeface="Meiryo UI" panose="020B0604030504040204" pitchFamily="50" charset="-128"/>
                  <a:ea typeface="Meiryo UI" panose="020B0604030504040204" pitchFamily="50" charset="-128"/>
                </a:rPr>
                <a:t>QZSS</a:t>
              </a:r>
              <a:endParaRPr kumimoji="1" lang="ja-JP" altLang="en-US" sz="1400" dirty="0">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F3AC83FF-EBB6-434E-8080-44418492011D}"/>
                </a:ext>
              </a:extLst>
            </p:cNvPr>
            <p:cNvSpPr txBox="1"/>
            <p:nvPr/>
          </p:nvSpPr>
          <p:spPr>
            <a:xfrm>
              <a:off x="3575427" y="1346127"/>
              <a:ext cx="411662" cy="247031"/>
            </a:xfrm>
            <a:prstGeom prst="rect">
              <a:avLst/>
            </a:prstGeom>
            <a:noFill/>
          </p:spPr>
          <p:txBody>
            <a:bodyPr wrap="none" rtlCol="0">
              <a:spAutoFit/>
            </a:bodyPr>
            <a:lstStyle/>
            <a:p>
              <a:r>
                <a:rPr kumimoji="1" lang="en-US" altLang="ja-JP" sz="1400" dirty="0">
                  <a:latin typeface="Meiryo UI" panose="020B0604030504040204" pitchFamily="50" charset="-128"/>
                  <a:ea typeface="Meiryo UI" panose="020B0604030504040204" pitchFamily="50" charset="-128"/>
                </a:rPr>
                <a:t>GPS</a:t>
              </a:r>
              <a:endParaRPr kumimoji="1" lang="ja-JP" altLang="en-US" sz="1400" dirty="0">
                <a:latin typeface="Meiryo UI" panose="020B0604030504040204" pitchFamily="50" charset="-128"/>
                <a:ea typeface="Meiryo UI" panose="020B0604030504040204" pitchFamily="50" charset="-128"/>
              </a:endParaRPr>
            </a:p>
          </p:txBody>
        </p:sp>
        <p:cxnSp>
          <p:nvCxnSpPr>
            <p:cNvPr id="8" name="直線コネクタ 7">
              <a:extLst>
                <a:ext uri="{FF2B5EF4-FFF2-40B4-BE49-F238E27FC236}">
                  <a16:creationId xmlns:a16="http://schemas.microsoft.com/office/drawing/2014/main" id="{4C6A3839-59B2-4B2D-999A-31FA3B37844C}"/>
                </a:ext>
              </a:extLst>
            </p:cNvPr>
            <p:cNvCxnSpPr>
              <a:cxnSpLocks/>
              <a:endCxn id="10" idx="2"/>
            </p:cNvCxnSpPr>
            <p:nvPr/>
          </p:nvCxnSpPr>
          <p:spPr>
            <a:xfrm>
              <a:off x="3834240" y="2022517"/>
              <a:ext cx="1147989" cy="1804187"/>
            </a:xfrm>
            <a:prstGeom prst="line">
              <a:avLst/>
            </a:prstGeom>
            <a:ln w="76200">
              <a:prstDash val="sysDash"/>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A4B3C6CB-3E1E-4598-A5AF-3F7C08202040}"/>
                </a:ext>
              </a:extLst>
            </p:cNvPr>
            <p:cNvCxnSpPr>
              <a:cxnSpLocks/>
              <a:stCxn id="3" idx="4"/>
              <a:endCxn id="10" idx="7"/>
            </p:cNvCxnSpPr>
            <p:nvPr/>
          </p:nvCxnSpPr>
          <p:spPr>
            <a:xfrm flipH="1">
              <a:off x="5266569" y="1935310"/>
              <a:ext cx="1240428" cy="1814224"/>
            </a:xfrm>
            <a:prstGeom prst="line">
              <a:avLst/>
            </a:prstGeom>
            <a:ln w="76200">
              <a:prstDash val="sysDash"/>
            </a:ln>
          </p:spPr>
          <p:style>
            <a:lnRef idx="1">
              <a:schemeClr val="accent1"/>
            </a:lnRef>
            <a:fillRef idx="0">
              <a:schemeClr val="accent1"/>
            </a:fillRef>
            <a:effectRef idx="0">
              <a:schemeClr val="accent1"/>
            </a:effectRef>
            <a:fontRef idx="minor">
              <a:schemeClr val="tx1"/>
            </a:fontRef>
          </p:style>
        </p:cxnSp>
        <p:sp>
          <p:nvSpPr>
            <p:cNvPr id="10" name="円/楕円 14">
              <a:extLst>
                <a:ext uri="{FF2B5EF4-FFF2-40B4-BE49-F238E27FC236}">
                  <a16:creationId xmlns:a16="http://schemas.microsoft.com/office/drawing/2014/main" id="{CEAC4A4E-C209-4810-94A1-FD93ACBF24DC}"/>
                </a:ext>
              </a:extLst>
            </p:cNvPr>
            <p:cNvSpPr/>
            <p:nvPr/>
          </p:nvSpPr>
          <p:spPr>
            <a:xfrm>
              <a:off x="4982229" y="3717570"/>
              <a:ext cx="333125" cy="2182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Meiryo UI" panose="020B0604030504040204" pitchFamily="50" charset="-128"/>
                <a:ea typeface="Meiryo UI" panose="020B0604030504040204" pitchFamily="50" charset="-128"/>
              </a:endParaRPr>
            </a:p>
          </p:txBody>
        </p:sp>
        <p:sp>
          <p:nvSpPr>
            <p:cNvPr id="11" name="角丸四角形 15">
              <a:extLst>
                <a:ext uri="{FF2B5EF4-FFF2-40B4-BE49-F238E27FC236}">
                  <a16:creationId xmlns:a16="http://schemas.microsoft.com/office/drawing/2014/main" id="{D3D28D55-A39E-4CA7-ADEC-B6CB0C0F0C7D}"/>
                </a:ext>
              </a:extLst>
            </p:cNvPr>
            <p:cNvSpPr/>
            <p:nvPr/>
          </p:nvSpPr>
          <p:spPr>
            <a:xfrm>
              <a:off x="5580218" y="4536070"/>
              <a:ext cx="688543" cy="3464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Meiryo UI" panose="020B0604030504040204" pitchFamily="50" charset="-128"/>
                <a:ea typeface="Meiryo UI" panose="020B0604030504040204" pitchFamily="50" charset="-128"/>
              </a:endParaRPr>
            </a:p>
          </p:txBody>
        </p:sp>
        <p:cxnSp>
          <p:nvCxnSpPr>
            <p:cNvPr id="12" name="カギ線コネクタ 17">
              <a:extLst>
                <a:ext uri="{FF2B5EF4-FFF2-40B4-BE49-F238E27FC236}">
                  <a16:creationId xmlns:a16="http://schemas.microsoft.com/office/drawing/2014/main" id="{A40349B4-9CD5-4C90-9C03-E3F9E1FF432A}"/>
                </a:ext>
              </a:extLst>
            </p:cNvPr>
            <p:cNvCxnSpPr>
              <a:stCxn id="10" idx="4"/>
              <a:endCxn id="11" idx="1"/>
            </p:cNvCxnSpPr>
            <p:nvPr/>
          </p:nvCxnSpPr>
          <p:spPr>
            <a:xfrm rot="16200000" flipH="1">
              <a:off x="4977773" y="4106855"/>
              <a:ext cx="773463" cy="431426"/>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角丸四角形 19">
              <a:extLst>
                <a:ext uri="{FF2B5EF4-FFF2-40B4-BE49-F238E27FC236}">
                  <a16:creationId xmlns:a16="http://schemas.microsoft.com/office/drawing/2014/main" id="{DED35876-9FE0-4506-8C90-34BE09FFE034}"/>
                </a:ext>
              </a:extLst>
            </p:cNvPr>
            <p:cNvSpPr/>
            <p:nvPr/>
          </p:nvSpPr>
          <p:spPr>
            <a:xfrm>
              <a:off x="5634440" y="5190869"/>
              <a:ext cx="688543" cy="3464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Meiryo UI" panose="020B0604030504040204" pitchFamily="50" charset="-128"/>
                <a:ea typeface="Meiryo UI" panose="020B0604030504040204" pitchFamily="50" charset="-128"/>
              </a:endParaRPr>
            </a:p>
          </p:txBody>
        </p:sp>
        <p:cxnSp>
          <p:nvCxnSpPr>
            <p:cNvPr id="14" name="カギ線コネクタ 20">
              <a:extLst>
                <a:ext uri="{FF2B5EF4-FFF2-40B4-BE49-F238E27FC236}">
                  <a16:creationId xmlns:a16="http://schemas.microsoft.com/office/drawing/2014/main" id="{55D85124-D2F7-443A-8535-2117DAC98628}"/>
                </a:ext>
              </a:extLst>
            </p:cNvPr>
            <p:cNvCxnSpPr>
              <a:cxnSpLocks/>
              <a:stCxn id="10" idx="4"/>
              <a:endCxn id="13" idx="1"/>
            </p:cNvCxnSpPr>
            <p:nvPr/>
          </p:nvCxnSpPr>
          <p:spPr>
            <a:xfrm rot="16200000" flipH="1">
              <a:off x="4677484" y="4407144"/>
              <a:ext cx="1428262" cy="485648"/>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A2221184-C5BE-4ABB-AFB2-302A2100C2A3}"/>
                </a:ext>
              </a:extLst>
            </p:cNvPr>
            <p:cNvSpPr txBox="1"/>
            <p:nvPr/>
          </p:nvSpPr>
          <p:spPr>
            <a:xfrm>
              <a:off x="6230882" y="4426937"/>
              <a:ext cx="933608" cy="247031"/>
            </a:xfrm>
            <a:prstGeom prst="rect">
              <a:avLst/>
            </a:prstGeom>
            <a:noFill/>
          </p:spPr>
          <p:txBody>
            <a:bodyPr wrap="none" rtlCol="0">
              <a:spAutoFit/>
            </a:bodyPr>
            <a:lstStyle/>
            <a:p>
              <a:r>
                <a:rPr kumimoji="1" lang="ja-JP" altLang="en-US" sz="1400" dirty="0">
                  <a:latin typeface="Meiryo UI" panose="020B0604030504040204" pitchFamily="50" charset="-128"/>
                  <a:ea typeface="Meiryo UI" panose="020B0604030504040204" pitchFamily="50" charset="-128"/>
                </a:rPr>
                <a:t>１</a:t>
              </a:r>
              <a:r>
                <a:rPr kumimoji="1" lang="en-US" altLang="ja-JP" sz="1400" dirty="0">
                  <a:latin typeface="Meiryo UI" panose="020B0604030504040204" pitchFamily="50" charset="-128"/>
                  <a:ea typeface="Meiryo UI" panose="020B0604030504040204" pitchFamily="50" charset="-128"/>
                </a:rPr>
                <a:t>PPS/TIME</a:t>
              </a:r>
              <a:endParaRPr kumimoji="1" lang="ja-JP" altLang="en-US" sz="1400"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DF7909E5-CBB2-422C-9009-D03277E40EC8}"/>
                </a:ext>
              </a:extLst>
            </p:cNvPr>
            <p:cNvSpPr txBox="1"/>
            <p:nvPr/>
          </p:nvSpPr>
          <p:spPr>
            <a:xfrm>
              <a:off x="6718882" y="4754336"/>
              <a:ext cx="970452" cy="419952"/>
            </a:xfrm>
            <a:prstGeom prst="rect">
              <a:avLst/>
            </a:prstGeom>
            <a:noFill/>
            <a:ln>
              <a:solidFill>
                <a:schemeClr val="tx1"/>
              </a:solidFill>
            </a:ln>
          </p:spPr>
          <p:txBody>
            <a:bodyPr wrap="none" rtlCol="0">
              <a:spAutoFit/>
            </a:bodyPr>
            <a:lstStyle/>
            <a:p>
              <a:r>
                <a:rPr lang="ja-JP" altLang="en-US" sz="1400" dirty="0">
                  <a:latin typeface="Meiryo UI" panose="020B0604030504040204" pitchFamily="50" charset="-128"/>
                  <a:ea typeface="Meiryo UI" panose="020B0604030504040204" pitchFamily="50" charset="-128"/>
                </a:rPr>
                <a:t>時刻・タイミング</a:t>
              </a:r>
              <a:endParaRPr lang="en-US" altLang="ja-JP" sz="1400" dirty="0">
                <a:latin typeface="Meiryo UI" panose="020B0604030504040204" pitchFamily="50" charset="-128"/>
                <a:ea typeface="Meiryo UI" panose="020B0604030504040204" pitchFamily="50" charset="-128"/>
              </a:endParaRPr>
            </a:p>
            <a:p>
              <a:r>
                <a:rPr kumimoji="1" lang="ja-JP" altLang="en-US" sz="1400" dirty="0">
                  <a:latin typeface="Meiryo UI" panose="020B0604030504040204" pitchFamily="50" charset="-128"/>
                  <a:ea typeface="Meiryo UI" panose="020B0604030504040204" pitchFamily="50" charset="-128"/>
                </a:rPr>
                <a:t>比較装置</a:t>
              </a:r>
            </a:p>
          </p:txBody>
        </p:sp>
        <p:cxnSp>
          <p:nvCxnSpPr>
            <p:cNvPr id="17" name="コネクタ: カギ線 16">
              <a:extLst>
                <a:ext uri="{FF2B5EF4-FFF2-40B4-BE49-F238E27FC236}">
                  <a16:creationId xmlns:a16="http://schemas.microsoft.com/office/drawing/2014/main" id="{6E6EDD3E-C822-4C92-8F3C-84CA55E42B48}"/>
                </a:ext>
              </a:extLst>
            </p:cNvPr>
            <p:cNvCxnSpPr>
              <a:stCxn id="11" idx="3"/>
            </p:cNvCxnSpPr>
            <p:nvPr/>
          </p:nvCxnSpPr>
          <p:spPr>
            <a:xfrm>
              <a:off x="6268761" y="4709300"/>
              <a:ext cx="395897" cy="20873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8" name="コネクタ: カギ線 17">
              <a:extLst>
                <a:ext uri="{FF2B5EF4-FFF2-40B4-BE49-F238E27FC236}">
                  <a16:creationId xmlns:a16="http://schemas.microsoft.com/office/drawing/2014/main" id="{D25EA95C-860D-42F6-A9FF-60D4B6D14A0F}"/>
                </a:ext>
              </a:extLst>
            </p:cNvPr>
            <p:cNvCxnSpPr>
              <a:stCxn id="13" idx="3"/>
            </p:cNvCxnSpPr>
            <p:nvPr/>
          </p:nvCxnSpPr>
          <p:spPr>
            <a:xfrm flipV="1">
              <a:off x="6322983" y="5081736"/>
              <a:ext cx="341675" cy="282363"/>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ED4B63AF-0C34-4780-B104-AD989D771D18}"/>
                </a:ext>
              </a:extLst>
            </p:cNvPr>
            <p:cNvSpPr txBox="1"/>
            <p:nvPr/>
          </p:nvSpPr>
          <p:spPr>
            <a:xfrm>
              <a:off x="6285104" y="5354570"/>
              <a:ext cx="933608" cy="247031"/>
            </a:xfrm>
            <a:prstGeom prst="rect">
              <a:avLst/>
            </a:prstGeom>
            <a:noFill/>
          </p:spPr>
          <p:txBody>
            <a:bodyPr wrap="none" rtlCol="0">
              <a:spAutoFit/>
            </a:bodyPr>
            <a:lstStyle/>
            <a:p>
              <a:r>
                <a:rPr kumimoji="1" lang="ja-JP" altLang="en-US" sz="1400" dirty="0">
                  <a:latin typeface="Meiryo UI" panose="020B0604030504040204" pitchFamily="50" charset="-128"/>
                  <a:ea typeface="Meiryo UI" panose="020B0604030504040204" pitchFamily="50" charset="-128"/>
                </a:rPr>
                <a:t>１</a:t>
              </a:r>
              <a:r>
                <a:rPr kumimoji="1" lang="en-US" altLang="ja-JP" sz="1400" dirty="0">
                  <a:latin typeface="Meiryo UI" panose="020B0604030504040204" pitchFamily="50" charset="-128"/>
                  <a:ea typeface="Meiryo UI" panose="020B0604030504040204" pitchFamily="50" charset="-128"/>
                </a:rPr>
                <a:t>PPS/TIME</a:t>
              </a:r>
              <a:endParaRPr kumimoji="1" lang="ja-JP" altLang="en-US" sz="1400" dirty="0">
                <a:latin typeface="Meiryo UI" panose="020B0604030504040204" pitchFamily="50" charset="-128"/>
                <a:ea typeface="Meiryo UI" panose="020B0604030504040204" pitchFamily="50" charset="-128"/>
              </a:endParaRPr>
            </a:p>
          </p:txBody>
        </p:sp>
        <p:sp>
          <p:nvSpPr>
            <p:cNvPr id="20" name="円/楕円 7">
              <a:extLst>
                <a:ext uri="{FF2B5EF4-FFF2-40B4-BE49-F238E27FC236}">
                  <a16:creationId xmlns:a16="http://schemas.microsoft.com/office/drawing/2014/main" id="{6B4140C7-741C-4D3E-9EE6-D214549AE105}"/>
                </a:ext>
              </a:extLst>
            </p:cNvPr>
            <p:cNvSpPr/>
            <p:nvPr/>
          </p:nvSpPr>
          <p:spPr>
            <a:xfrm>
              <a:off x="3624949" y="1662477"/>
              <a:ext cx="271110" cy="2728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Meiryo UI" panose="020B0604030504040204" pitchFamily="50" charset="-128"/>
                <a:ea typeface="Meiryo UI" panose="020B0604030504040204" pitchFamily="50" charset="-128"/>
              </a:endParaRPr>
            </a:p>
          </p:txBody>
        </p:sp>
        <p:sp>
          <p:nvSpPr>
            <p:cNvPr id="21" name="正方形/長方形 20">
              <a:extLst>
                <a:ext uri="{FF2B5EF4-FFF2-40B4-BE49-F238E27FC236}">
                  <a16:creationId xmlns:a16="http://schemas.microsoft.com/office/drawing/2014/main" id="{CFD85D8A-BA47-4FDE-B761-AF5A02E1E5B5}"/>
                </a:ext>
              </a:extLst>
            </p:cNvPr>
            <p:cNvSpPr/>
            <p:nvPr/>
          </p:nvSpPr>
          <p:spPr>
            <a:xfrm>
              <a:off x="3896059" y="1662477"/>
              <a:ext cx="298221" cy="268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Meiryo UI" panose="020B0604030504040204" pitchFamily="50" charset="-128"/>
                <a:ea typeface="Meiryo UI" panose="020B0604030504040204" pitchFamily="50" charset="-128"/>
              </a:endParaRPr>
            </a:p>
          </p:txBody>
        </p:sp>
        <p:sp>
          <p:nvSpPr>
            <p:cNvPr id="22" name="正方形/長方形 21">
              <a:extLst>
                <a:ext uri="{FF2B5EF4-FFF2-40B4-BE49-F238E27FC236}">
                  <a16:creationId xmlns:a16="http://schemas.microsoft.com/office/drawing/2014/main" id="{A40F095D-6165-4E13-904A-BB8723C03457}"/>
                </a:ext>
              </a:extLst>
            </p:cNvPr>
            <p:cNvSpPr/>
            <p:nvPr/>
          </p:nvSpPr>
          <p:spPr>
            <a:xfrm>
              <a:off x="3360694" y="1662477"/>
              <a:ext cx="264254" cy="2745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Meiryo UI" panose="020B0604030504040204" pitchFamily="50" charset="-128"/>
                <a:ea typeface="Meiryo UI" panose="020B0604030504040204" pitchFamily="50" charset="-128"/>
              </a:endParaRPr>
            </a:p>
          </p:txBody>
        </p:sp>
        <p:sp>
          <p:nvSpPr>
            <p:cNvPr id="23" name="正方形/長方形 22">
              <a:extLst>
                <a:ext uri="{FF2B5EF4-FFF2-40B4-BE49-F238E27FC236}">
                  <a16:creationId xmlns:a16="http://schemas.microsoft.com/office/drawing/2014/main" id="{4AD2B965-F042-45F5-929C-25B0707B301F}"/>
                </a:ext>
              </a:extLst>
            </p:cNvPr>
            <p:cNvSpPr/>
            <p:nvPr/>
          </p:nvSpPr>
          <p:spPr>
            <a:xfrm>
              <a:off x="4986368" y="4614805"/>
              <a:ext cx="288032"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24" name="テキスト ボックス 23">
              <a:extLst>
                <a:ext uri="{FF2B5EF4-FFF2-40B4-BE49-F238E27FC236}">
                  <a16:creationId xmlns:a16="http://schemas.microsoft.com/office/drawing/2014/main" id="{1008D640-1B52-4642-80BC-F79592F39BD7}"/>
                </a:ext>
              </a:extLst>
            </p:cNvPr>
            <p:cNvSpPr txBox="1"/>
            <p:nvPr/>
          </p:nvSpPr>
          <p:spPr>
            <a:xfrm>
              <a:off x="4051258" y="4615899"/>
              <a:ext cx="829219" cy="247031"/>
            </a:xfrm>
            <a:prstGeom prst="rect">
              <a:avLst/>
            </a:prstGeom>
            <a:noFill/>
          </p:spPr>
          <p:txBody>
            <a:bodyPr wrap="none" rtlCol="0">
              <a:spAutoFit/>
            </a:bodyPr>
            <a:lstStyle/>
            <a:p>
              <a:r>
                <a:rPr lang="ja-JP" altLang="en-US" sz="1400" dirty="0">
                  <a:latin typeface="Meiryo UI" panose="020B0604030504040204" pitchFamily="50" charset="-128"/>
                  <a:ea typeface="Meiryo UI" panose="020B0604030504040204" pitchFamily="50" charset="-128"/>
                </a:rPr>
                <a:t>信号分配器</a:t>
              </a:r>
              <a:endParaRPr kumimoji="1" lang="ja-JP" altLang="en-US" sz="1400" dirty="0">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2E3677F7-B0E9-4DD0-8C30-6A64FDA7D88B}"/>
                </a:ext>
              </a:extLst>
            </p:cNvPr>
            <p:cNvSpPr txBox="1"/>
            <p:nvPr/>
          </p:nvSpPr>
          <p:spPr>
            <a:xfrm>
              <a:off x="5346408" y="3678701"/>
              <a:ext cx="1165230" cy="296437"/>
            </a:xfrm>
            <a:prstGeom prst="rect">
              <a:avLst/>
            </a:prstGeom>
            <a:noFill/>
          </p:spPr>
          <p:txBody>
            <a:bodyPr wrap="none" rtlCol="0">
              <a:spAutoFit/>
            </a:bodyPr>
            <a:lstStyle/>
            <a:p>
              <a:r>
                <a:rPr kumimoji="1" lang="en-US" altLang="ja-JP" dirty="0">
                  <a:latin typeface="Meiryo UI" panose="020B0604030504040204" pitchFamily="50" charset="-128"/>
                  <a:ea typeface="Meiryo UI" panose="020B0604030504040204" pitchFamily="50" charset="-128"/>
                </a:rPr>
                <a:t>GNSS</a:t>
              </a:r>
              <a:r>
                <a:rPr kumimoji="1" lang="ja-JP" altLang="en-US" dirty="0">
                  <a:latin typeface="Meiryo UI" panose="020B0604030504040204" pitchFamily="50" charset="-128"/>
                  <a:ea typeface="Meiryo UI" panose="020B0604030504040204" pitchFamily="50" charset="-128"/>
                </a:rPr>
                <a:t>アンテナ</a:t>
              </a:r>
            </a:p>
          </p:txBody>
        </p:sp>
        <p:sp>
          <p:nvSpPr>
            <p:cNvPr id="26" name="テキスト ボックス 25">
              <a:extLst>
                <a:ext uri="{FF2B5EF4-FFF2-40B4-BE49-F238E27FC236}">
                  <a16:creationId xmlns:a16="http://schemas.microsoft.com/office/drawing/2014/main" id="{683EF89A-22FA-401A-9705-BC249FBE69AF}"/>
                </a:ext>
              </a:extLst>
            </p:cNvPr>
            <p:cNvSpPr txBox="1"/>
            <p:nvPr/>
          </p:nvSpPr>
          <p:spPr>
            <a:xfrm>
              <a:off x="5490424" y="4182757"/>
              <a:ext cx="1603124" cy="222328"/>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GNSS</a:t>
              </a:r>
              <a:r>
                <a:rPr lang="ja-JP" altLang="en-US" sz="1200" dirty="0">
                  <a:solidFill>
                    <a:srgbClr val="FF0000"/>
                  </a:solidFill>
                  <a:latin typeface="Meiryo UI" panose="020B0604030504040204" pitchFamily="50" charset="-128"/>
                  <a:ea typeface="Meiryo UI" panose="020B0604030504040204" pitchFamily="50" charset="-128"/>
                </a:rPr>
                <a:t>受信機（</a:t>
              </a:r>
              <a:r>
                <a:rPr lang="en-US" altLang="ja-JP" sz="1200" dirty="0">
                  <a:solidFill>
                    <a:srgbClr val="FF0000"/>
                  </a:solidFill>
                  <a:latin typeface="Meiryo UI" panose="020B0604030504040204" pitchFamily="50" charset="-128"/>
                  <a:ea typeface="Meiryo UI" panose="020B0604030504040204" pitchFamily="50" charset="-128"/>
                </a:rPr>
                <a:t>QZSS</a:t>
              </a:r>
              <a:r>
                <a:rPr lang="ja-JP" altLang="en-US" sz="1200" dirty="0">
                  <a:solidFill>
                    <a:srgbClr val="FF0000"/>
                  </a:solidFill>
                  <a:latin typeface="Meiryo UI" panose="020B0604030504040204" pitchFamily="50" charset="-128"/>
                  <a:ea typeface="Meiryo UI" panose="020B0604030504040204" pitchFamily="50" charset="-128"/>
                </a:rPr>
                <a:t>受信）</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sp>
          <p:nvSpPr>
            <p:cNvPr id="27" name="テキスト ボックス 26">
              <a:extLst>
                <a:ext uri="{FF2B5EF4-FFF2-40B4-BE49-F238E27FC236}">
                  <a16:creationId xmlns:a16="http://schemas.microsoft.com/office/drawing/2014/main" id="{AC6407F0-6A1C-44BB-80F2-12120D8682F9}"/>
                </a:ext>
              </a:extLst>
            </p:cNvPr>
            <p:cNvSpPr txBox="1"/>
            <p:nvPr/>
          </p:nvSpPr>
          <p:spPr>
            <a:xfrm>
              <a:off x="5562432" y="5622917"/>
              <a:ext cx="1519514" cy="222328"/>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GNSS</a:t>
              </a:r>
              <a:r>
                <a:rPr lang="ja-JP" altLang="en-US" sz="1200" dirty="0">
                  <a:solidFill>
                    <a:srgbClr val="FF0000"/>
                  </a:solidFill>
                  <a:latin typeface="Meiryo UI" panose="020B0604030504040204" pitchFamily="50" charset="-128"/>
                  <a:ea typeface="Meiryo UI" panose="020B0604030504040204" pitchFamily="50" charset="-128"/>
                </a:rPr>
                <a:t>受信機（</a:t>
              </a:r>
              <a:r>
                <a:rPr lang="en-US" altLang="ja-JP" sz="1200" dirty="0">
                  <a:solidFill>
                    <a:srgbClr val="FF0000"/>
                  </a:solidFill>
                  <a:latin typeface="Meiryo UI" panose="020B0604030504040204" pitchFamily="50" charset="-128"/>
                  <a:ea typeface="Meiryo UI" panose="020B0604030504040204" pitchFamily="50" charset="-128"/>
                </a:rPr>
                <a:t>GPS</a:t>
              </a:r>
              <a:r>
                <a:rPr lang="ja-JP" altLang="en-US" sz="1200" dirty="0">
                  <a:solidFill>
                    <a:srgbClr val="FF0000"/>
                  </a:solidFill>
                  <a:latin typeface="Meiryo UI" panose="020B0604030504040204" pitchFamily="50" charset="-128"/>
                  <a:ea typeface="Meiryo UI" panose="020B0604030504040204" pitchFamily="50" charset="-128"/>
                </a:rPr>
                <a:t>受信）</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sp>
          <p:nvSpPr>
            <p:cNvPr id="28" name="テキスト ボックス 27">
              <a:extLst>
                <a:ext uri="{FF2B5EF4-FFF2-40B4-BE49-F238E27FC236}">
                  <a16:creationId xmlns:a16="http://schemas.microsoft.com/office/drawing/2014/main" id="{B4B71C7F-E138-4728-B618-2358ED07C6FE}"/>
                </a:ext>
              </a:extLst>
            </p:cNvPr>
            <p:cNvSpPr txBox="1"/>
            <p:nvPr/>
          </p:nvSpPr>
          <p:spPr>
            <a:xfrm>
              <a:off x="4296602" y="4870851"/>
              <a:ext cx="670794" cy="271734"/>
            </a:xfrm>
            <a:prstGeom prst="rect">
              <a:avLst/>
            </a:prstGeom>
            <a:noFill/>
          </p:spPr>
          <p:txBody>
            <a:bodyPr wrap="none" rtlCol="0">
              <a:spAutoFit/>
            </a:bodyPr>
            <a:lstStyle/>
            <a:p>
              <a:r>
                <a:rPr kumimoji="1" lang="ja-JP" altLang="en-US" sz="800" dirty="0">
                  <a:latin typeface="Meiryo UI" panose="020B0604030504040204" pitchFamily="50" charset="-128"/>
                  <a:ea typeface="Meiryo UI" panose="020B0604030504040204" pitchFamily="50" charset="-128"/>
                </a:rPr>
                <a:t>分配器からの</a:t>
              </a:r>
              <a:endParaRPr kumimoji="1" lang="en-US" altLang="ja-JP" sz="800" dirty="0">
                <a:latin typeface="Meiryo UI" panose="020B0604030504040204" pitchFamily="50" charset="-128"/>
                <a:ea typeface="Meiryo UI" panose="020B0604030504040204" pitchFamily="50" charset="-128"/>
              </a:endParaRPr>
            </a:p>
            <a:p>
              <a:r>
                <a:rPr lang="ja-JP" altLang="en-US" sz="800" dirty="0">
                  <a:latin typeface="Meiryo UI" panose="020B0604030504040204" pitchFamily="50" charset="-128"/>
                  <a:ea typeface="Meiryo UI" panose="020B0604030504040204" pitchFamily="50" charset="-128"/>
                </a:rPr>
                <a:t>ケーブル長は同じ</a:t>
              </a:r>
              <a:endParaRPr kumimoji="1" lang="ja-JP" altLang="en-US" sz="800" dirty="0">
                <a:latin typeface="Meiryo UI" panose="020B0604030504040204" pitchFamily="50" charset="-128"/>
                <a:ea typeface="Meiryo UI" panose="020B0604030504040204" pitchFamily="50" charset="-128"/>
              </a:endParaRPr>
            </a:p>
          </p:txBody>
        </p:sp>
        <p:sp>
          <p:nvSpPr>
            <p:cNvPr id="29" name="テキスト ボックス 28">
              <a:extLst>
                <a:ext uri="{FF2B5EF4-FFF2-40B4-BE49-F238E27FC236}">
                  <a16:creationId xmlns:a16="http://schemas.microsoft.com/office/drawing/2014/main" id="{3608EA18-77C2-4B38-9D87-92E5AD220F24}"/>
                </a:ext>
              </a:extLst>
            </p:cNvPr>
            <p:cNvSpPr txBox="1"/>
            <p:nvPr/>
          </p:nvSpPr>
          <p:spPr>
            <a:xfrm>
              <a:off x="8401254" y="4758821"/>
              <a:ext cx="691671" cy="419952"/>
            </a:xfrm>
            <a:prstGeom prst="rect">
              <a:avLst/>
            </a:prstGeom>
            <a:noFill/>
            <a:ln>
              <a:solidFill>
                <a:schemeClr val="tx1"/>
              </a:solidFill>
            </a:ln>
          </p:spPr>
          <p:txBody>
            <a:bodyPr wrap="none" rtlCol="0">
              <a:spAutoFit/>
            </a:bodyPr>
            <a:lstStyle/>
            <a:p>
              <a:r>
                <a:rPr lang="ja-JP" altLang="en-US" sz="1400" dirty="0">
                  <a:latin typeface="Meiryo UI" panose="020B0604030504040204" pitchFamily="50" charset="-128"/>
                  <a:ea typeface="Meiryo UI" panose="020B0604030504040204" pitchFamily="50" charset="-128"/>
                </a:rPr>
                <a:t>データ</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標示装置</a:t>
              </a:r>
              <a:endParaRPr lang="en-US" altLang="ja-JP" sz="1400" dirty="0">
                <a:latin typeface="Meiryo UI" panose="020B0604030504040204" pitchFamily="50" charset="-128"/>
                <a:ea typeface="Meiryo UI" panose="020B0604030504040204" pitchFamily="50" charset="-128"/>
              </a:endParaRPr>
            </a:p>
          </p:txBody>
        </p:sp>
        <p:cxnSp>
          <p:nvCxnSpPr>
            <p:cNvPr id="30" name="直線コネクタ 29">
              <a:extLst>
                <a:ext uri="{FF2B5EF4-FFF2-40B4-BE49-F238E27FC236}">
                  <a16:creationId xmlns:a16="http://schemas.microsoft.com/office/drawing/2014/main" id="{E686EE26-F071-4BEB-AA23-4980E776843F}"/>
                </a:ext>
              </a:extLst>
            </p:cNvPr>
            <p:cNvCxnSpPr>
              <a:cxnSpLocks/>
              <a:stCxn id="16" idx="3"/>
              <a:endCxn id="29" idx="1"/>
            </p:cNvCxnSpPr>
            <p:nvPr/>
          </p:nvCxnSpPr>
          <p:spPr>
            <a:xfrm>
              <a:off x="7689334" y="4964312"/>
              <a:ext cx="711920" cy="4485"/>
            </a:xfrm>
            <a:prstGeom prst="line">
              <a:avLst/>
            </a:prstGeom>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54D38AFD-089E-4266-A300-E32E4E6D4562}"/>
                </a:ext>
              </a:extLst>
            </p:cNvPr>
            <p:cNvSpPr txBox="1"/>
            <p:nvPr/>
          </p:nvSpPr>
          <p:spPr>
            <a:xfrm>
              <a:off x="3432702" y="5334885"/>
              <a:ext cx="966767" cy="247031"/>
            </a:xfrm>
            <a:prstGeom prst="rect">
              <a:avLst/>
            </a:prstGeom>
            <a:noFill/>
            <a:ln>
              <a:solidFill>
                <a:schemeClr val="tx1"/>
              </a:solidFill>
            </a:ln>
          </p:spPr>
          <p:txBody>
            <a:bodyPr wrap="none" rtlCol="0">
              <a:spAutoFit/>
            </a:bodyPr>
            <a:lstStyle/>
            <a:p>
              <a:r>
                <a:rPr kumimoji="1" lang="ja-JP" altLang="en-US" sz="1400" dirty="0">
                  <a:latin typeface="Meiryo UI" panose="020B0604030504040204" pitchFamily="50" charset="-128"/>
                  <a:ea typeface="Meiryo UI" panose="020B0604030504040204" pitchFamily="50" charset="-128"/>
                </a:rPr>
                <a:t>周波数発生器</a:t>
              </a:r>
            </a:p>
          </p:txBody>
        </p:sp>
        <p:cxnSp>
          <p:nvCxnSpPr>
            <p:cNvPr id="32" name="コネクタ: カギ線 31">
              <a:extLst>
                <a:ext uri="{FF2B5EF4-FFF2-40B4-BE49-F238E27FC236}">
                  <a16:creationId xmlns:a16="http://schemas.microsoft.com/office/drawing/2014/main" id="{C86FD1B4-BC30-4803-B343-0D820E33BC4D}"/>
                </a:ext>
              </a:extLst>
            </p:cNvPr>
            <p:cNvCxnSpPr>
              <a:cxnSpLocks/>
              <a:endCxn id="31" idx="3"/>
            </p:cNvCxnSpPr>
            <p:nvPr/>
          </p:nvCxnSpPr>
          <p:spPr>
            <a:xfrm rot="10800000" flipV="1">
              <a:off x="4399470" y="4830828"/>
              <a:ext cx="1193474" cy="627572"/>
            </a:xfrm>
            <a:prstGeom prst="bentConnector3">
              <a:avLst>
                <a:gd name="adj1" fmla="val 50000"/>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D1A322ED-EDAA-4178-B423-B938EFE8313C}"/>
                </a:ext>
              </a:extLst>
            </p:cNvPr>
            <p:cNvCxnSpPr/>
            <p:nvPr/>
          </p:nvCxnSpPr>
          <p:spPr>
            <a:xfrm>
              <a:off x="5376918" y="5478901"/>
              <a:ext cx="288032"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50167459-7CE5-4A79-BA81-6FAADA5C1C18}"/>
                </a:ext>
              </a:extLst>
            </p:cNvPr>
            <p:cNvSpPr txBox="1"/>
            <p:nvPr/>
          </p:nvSpPr>
          <p:spPr>
            <a:xfrm>
              <a:off x="4679437" y="5518545"/>
              <a:ext cx="680619" cy="222328"/>
            </a:xfrm>
            <a:prstGeom prst="rect">
              <a:avLst/>
            </a:prstGeom>
            <a:noFill/>
          </p:spPr>
          <p:txBody>
            <a:bodyPr wrap="none" rtlCol="0">
              <a:spAutoFit/>
            </a:bodyPr>
            <a:lstStyle/>
            <a:p>
              <a:r>
                <a:rPr kumimoji="1" lang="ja-JP" altLang="en-US" sz="1200" dirty="0">
                  <a:latin typeface="Meiryo UI" panose="020B0604030504040204" pitchFamily="50" charset="-128"/>
                  <a:ea typeface="Meiryo UI" panose="020B0604030504040204" pitchFamily="50" charset="-128"/>
                </a:rPr>
                <a:t>１０</a:t>
              </a:r>
              <a:r>
                <a:rPr kumimoji="1" lang="en-US" altLang="ja-JP" sz="1200" dirty="0">
                  <a:latin typeface="Meiryo UI" panose="020B0604030504040204" pitchFamily="50" charset="-128"/>
                  <a:ea typeface="Meiryo UI" panose="020B0604030504040204" pitchFamily="50" charset="-128"/>
                </a:rPr>
                <a:t>MH</a:t>
              </a:r>
              <a:r>
                <a:rPr kumimoji="1" lang="ja-JP" altLang="en-US" sz="1200" dirty="0">
                  <a:latin typeface="Meiryo UI" panose="020B0604030504040204" pitchFamily="50" charset="-128"/>
                  <a:ea typeface="Meiryo UI" panose="020B0604030504040204" pitchFamily="50" charset="-128"/>
                </a:rPr>
                <a:t>ｚ</a:t>
              </a:r>
            </a:p>
          </p:txBody>
        </p:sp>
      </p:grpSp>
      <p:sp>
        <p:nvSpPr>
          <p:cNvPr id="36" name="テキスト ボックス 35">
            <a:extLst>
              <a:ext uri="{FF2B5EF4-FFF2-40B4-BE49-F238E27FC236}">
                <a16:creationId xmlns:a16="http://schemas.microsoft.com/office/drawing/2014/main" id="{9CC74F1F-5F63-4C37-B410-4024EA64CA0D}"/>
              </a:ext>
            </a:extLst>
          </p:cNvPr>
          <p:cNvSpPr txBox="1"/>
          <p:nvPr/>
        </p:nvSpPr>
        <p:spPr>
          <a:xfrm>
            <a:off x="6209607" y="4264432"/>
            <a:ext cx="5416868" cy="461665"/>
          </a:xfrm>
          <a:prstGeom prst="rect">
            <a:avLst/>
          </a:prstGeom>
          <a:noFill/>
          <a:ln>
            <a:solidFill>
              <a:schemeClr val="tx1"/>
            </a:solidFill>
          </a:ln>
        </p:spPr>
        <p:txBody>
          <a:bodyPr wrap="none" rtlCol="0">
            <a:spAutoFit/>
          </a:bodyPr>
          <a:lstStyle/>
          <a:p>
            <a:r>
              <a:rPr kumimoji="1" lang="ja-JP" altLang="en-US" sz="2400" b="1" dirty="0"/>
              <a:t>受信機端での</a:t>
            </a:r>
            <a:r>
              <a:rPr kumimoji="1" lang="ja-JP" altLang="en-US" sz="2400" b="1" dirty="0">
                <a:solidFill>
                  <a:srgbClr val="C00000"/>
                </a:solidFill>
              </a:rPr>
              <a:t>時刻比較の有効性の確認</a:t>
            </a:r>
          </a:p>
        </p:txBody>
      </p:sp>
      <p:sp>
        <p:nvSpPr>
          <p:cNvPr id="37" name="テキスト ボックス 36">
            <a:extLst>
              <a:ext uri="{FF2B5EF4-FFF2-40B4-BE49-F238E27FC236}">
                <a16:creationId xmlns:a16="http://schemas.microsoft.com/office/drawing/2014/main" id="{D2E97D85-08BE-410F-94A8-DA123217BEEF}"/>
              </a:ext>
            </a:extLst>
          </p:cNvPr>
          <p:cNvSpPr txBox="1"/>
          <p:nvPr/>
        </p:nvSpPr>
        <p:spPr>
          <a:xfrm>
            <a:off x="6170815" y="2056016"/>
            <a:ext cx="5724644" cy="830997"/>
          </a:xfrm>
          <a:prstGeom prst="rect">
            <a:avLst/>
          </a:prstGeom>
          <a:noFill/>
          <a:ln>
            <a:solidFill>
              <a:schemeClr val="tx1"/>
            </a:solidFill>
          </a:ln>
        </p:spPr>
        <p:txBody>
          <a:bodyPr wrap="none" rtlCol="0">
            <a:spAutoFit/>
          </a:bodyPr>
          <a:lstStyle/>
          <a:p>
            <a:r>
              <a:rPr kumimoji="1" lang="ja-JP" altLang="en-US" sz="2400" b="1" dirty="0"/>
              <a:t>みちびき信号を利用した高精度時刻利用</a:t>
            </a:r>
            <a:endParaRPr kumimoji="1" lang="en-US" altLang="ja-JP" sz="2400" b="1" dirty="0"/>
          </a:p>
          <a:p>
            <a:r>
              <a:rPr kumimoji="1" lang="ja-JP" altLang="en-US" sz="2400" b="1" dirty="0"/>
              <a:t>における</a:t>
            </a:r>
            <a:r>
              <a:rPr kumimoji="1" lang="ja-JP" altLang="en-US" sz="2400" b="1" dirty="0">
                <a:solidFill>
                  <a:srgbClr val="C00000"/>
                </a:solidFill>
              </a:rPr>
              <a:t>普及面から見た検討</a:t>
            </a:r>
          </a:p>
        </p:txBody>
      </p:sp>
      <p:sp>
        <p:nvSpPr>
          <p:cNvPr id="38" name="テキスト ボックス 37">
            <a:extLst>
              <a:ext uri="{FF2B5EF4-FFF2-40B4-BE49-F238E27FC236}">
                <a16:creationId xmlns:a16="http://schemas.microsoft.com/office/drawing/2014/main" id="{FD8473F1-E2B6-4A10-AF5A-7C1BAFE38607}"/>
              </a:ext>
            </a:extLst>
          </p:cNvPr>
          <p:cNvSpPr txBox="1"/>
          <p:nvPr/>
        </p:nvSpPr>
        <p:spPr>
          <a:xfrm>
            <a:off x="8113222" y="1138843"/>
            <a:ext cx="748923" cy="769441"/>
          </a:xfrm>
          <a:prstGeom prst="rect">
            <a:avLst/>
          </a:prstGeom>
          <a:noFill/>
        </p:spPr>
        <p:txBody>
          <a:bodyPr wrap="none" rtlCol="0">
            <a:spAutoFit/>
          </a:bodyPr>
          <a:lstStyle/>
          <a:p>
            <a:r>
              <a:rPr kumimoji="1" lang="ja-JP" altLang="en-US" sz="4400" dirty="0"/>
              <a:t>①</a:t>
            </a:r>
          </a:p>
        </p:txBody>
      </p:sp>
      <p:sp>
        <p:nvSpPr>
          <p:cNvPr id="39" name="テキスト ボックス 38">
            <a:extLst>
              <a:ext uri="{FF2B5EF4-FFF2-40B4-BE49-F238E27FC236}">
                <a16:creationId xmlns:a16="http://schemas.microsoft.com/office/drawing/2014/main" id="{E314ABDB-83D6-456C-9D19-733C5273B218}"/>
              </a:ext>
            </a:extLst>
          </p:cNvPr>
          <p:cNvSpPr txBox="1"/>
          <p:nvPr/>
        </p:nvSpPr>
        <p:spPr>
          <a:xfrm>
            <a:off x="8066116" y="3519054"/>
            <a:ext cx="748923" cy="769441"/>
          </a:xfrm>
          <a:prstGeom prst="rect">
            <a:avLst/>
          </a:prstGeom>
          <a:noFill/>
        </p:spPr>
        <p:txBody>
          <a:bodyPr wrap="none" rtlCol="0">
            <a:spAutoFit/>
          </a:bodyPr>
          <a:lstStyle/>
          <a:p>
            <a:r>
              <a:rPr lang="ja-JP" altLang="en-US" sz="4400" dirty="0"/>
              <a:t>②</a:t>
            </a:r>
            <a:endParaRPr kumimoji="1" lang="ja-JP" altLang="en-US" sz="4400" dirty="0"/>
          </a:p>
        </p:txBody>
      </p:sp>
      <p:sp>
        <p:nvSpPr>
          <p:cNvPr id="40" name="テキスト ボックス 39"/>
          <p:cNvSpPr txBox="1"/>
          <p:nvPr/>
        </p:nvSpPr>
        <p:spPr>
          <a:xfrm>
            <a:off x="7424382" y="5852565"/>
            <a:ext cx="4596130" cy="369332"/>
          </a:xfrm>
          <a:prstGeom prst="rect">
            <a:avLst/>
          </a:prstGeom>
          <a:noFill/>
        </p:spPr>
        <p:txBody>
          <a:bodyPr wrap="none" rtlCol="0">
            <a:spAutoFit/>
          </a:bodyPr>
          <a:lstStyle/>
          <a:p>
            <a:r>
              <a:rPr kumimoji="1" lang="ja-JP" altLang="en-US" dirty="0"/>
              <a:t>本データは</a:t>
            </a:r>
            <a:r>
              <a:rPr kumimoji="1" lang="en-US" altLang="ja-JP" dirty="0"/>
              <a:t>TAIMS</a:t>
            </a:r>
            <a:r>
              <a:rPr kumimoji="1" lang="ja-JP" altLang="en-US" dirty="0"/>
              <a:t>ホームページで閲覧可能</a:t>
            </a:r>
          </a:p>
        </p:txBody>
      </p:sp>
    </p:spTree>
    <p:extLst>
      <p:ext uri="{BB962C8B-B14F-4D97-AF65-F5344CB8AC3E}">
        <p14:creationId xmlns:p14="http://schemas.microsoft.com/office/powerpoint/2010/main" val="129466359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702</TotalTime>
  <Words>2099</Words>
  <Application>Microsoft Office PowerPoint</Application>
  <PresentationFormat>ワイド画面</PresentationFormat>
  <Paragraphs>448</Paragraphs>
  <Slides>17</Slides>
  <Notes>17</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17</vt:i4>
      </vt:variant>
    </vt:vector>
  </HeadingPairs>
  <TitlesOfParts>
    <vt:vector size="24" baseType="lpstr">
      <vt:lpstr>HGP創英角ｺﾞｼｯｸUB</vt:lpstr>
      <vt:lpstr>Meiryo UI</vt:lpstr>
      <vt:lpstr>メイリオ</vt:lpstr>
      <vt:lpstr>游ゴシック</vt:lpstr>
      <vt:lpstr>游ゴシック Light</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石井 真</dc:creator>
  <cp:lastModifiedBy>石井 真</cp:lastModifiedBy>
  <cp:revision>60</cp:revision>
  <cp:lastPrinted>2018-11-08T07:17:16Z</cp:lastPrinted>
  <dcterms:created xsi:type="dcterms:W3CDTF">2018-10-06T23:15:05Z</dcterms:created>
  <dcterms:modified xsi:type="dcterms:W3CDTF">2018-11-08T07:35:21Z</dcterms:modified>
</cp:coreProperties>
</file>